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2" r:id="rId2"/>
    <p:sldId id="266" r:id="rId3"/>
    <p:sldId id="270" r:id="rId4"/>
    <p:sldId id="272" r:id="rId5"/>
    <p:sldId id="273" r:id="rId6"/>
    <p:sldId id="274" r:id="rId7"/>
    <p:sldId id="330" r:id="rId8"/>
    <p:sldId id="277" r:id="rId9"/>
    <p:sldId id="280" r:id="rId10"/>
    <p:sldId id="281" r:id="rId11"/>
    <p:sldId id="282" r:id="rId12"/>
    <p:sldId id="322" r:id="rId13"/>
    <p:sldId id="294" r:id="rId14"/>
    <p:sldId id="295" r:id="rId15"/>
    <p:sldId id="296" r:id="rId16"/>
    <p:sldId id="297" r:id="rId17"/>
    <p:sldId id="298" r:id="rId18"/>
    <p:sldId id="302" r:id="rId19"/>
    <p:sldId id="305" r:id="rId20"/>
    <p:sldId id="310" r:id="rId21"/>
    <p:sldId id="314" r:id="rId22"/>
    <p:sldId id="313" r:id="rId23"/>
    <p:sldId id="318" r:id="rId24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1E5"/>
    <a:srgbClr val="00FD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74A09E-D1E4-4B49-8929-D077B68F945A}" v="4" dt="2022-09-13T17:57:21.5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4694"/>
  </p:normalViewPr>
  <p:slideViewPr>
    <p:cSldViewPr snapToGrid="0" snapToObjects="1">
      <p:cViewPr varScale="1">
        <p:scale>
          <a:sx n="102" d="100"/>
          <a:sy n="102" d="100"/>
        </p:scale>
        <p:origin x="1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7EF-F673-4D41-A478-D8E844BA94F4}" type="datetimeFigureOut">
              <a:rPr lang="en-US" smtClean="0"/>
              <a:t>9/11/23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3B45-5BE4-2B40-B38C-6DEFFDDD58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391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7EF-F673-4D41-A478-D8E844BA94F4}" type="datetimeFigureOut">
              <a:rPr lang="en-US" smtClean="0"/>
              <a:t>9/11/23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3B45-5BE4-2B40-B38C-6DEFFDDD58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3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7EF-F673-4D41-A478-D8E844BA94F4}" type="datetimeFigureOut">
              <a:rPr lang="en-US" smtClean="0"/>
              <a:t>9/11/23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3B45-5BE4-2B40-B38C-6DEFFDDD58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9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7EF-F673-4D41-A478-D8E844BA94F4}" type="datetimeFigureOut">
              <a:rPr lang="en-US" smtClean="0"/>
              <a:t>9/11/23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3B45-5BE4-2B40-B38C-6DEFFDDD58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95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7EF-F673-4D41-A478-D8E844BA94F4}" type="datetimeFigureOut">
              <a:rPr lang="en-US" smtClean="0"/>
              <a:t>9/11/23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3B45-5BE4-2B40-B38C-6DEFFDDD58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93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7EF-F673-4D41-A478-D8E844BA94F4}" type="datetimeFigureOut">
              <a:rPr lang="en-US" smtClean="0"/>
              <a:t>9/11/23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3B45-5BE4-2B40-B38C-6DEFFDDD58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3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7EF-F673-4D41-A478-D8E844BA94F4}" type="datetimeFigureOut">
              <a:rPr lang="en-US" smtClean="0"/>
              <a:t>9/11/23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3B45-5BE4-2B40-B38C-6DEFFDDD58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0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7EF-F673-4D41-A478-D8E844BA94F4}" type="datetimeFigureOut">
              <a:rPr lang="en-US" smtClean="0"/>
              <a:t>9/11/23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3B45-5BE4-2B40-B38C-6DEFFDDD58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743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7EF-F673-4D41-A478-D8E844BA94F4}" type="datetimeFigureOut">
              <a:rPr lang="en-US" smtClean="0"/>
              <a:t>9/11/23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3B45-5BE4-2B40-B38C-6DEFFDDD58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06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7EF-F673-4D41-A478-D8E844BA94F4}" type="datetimeFigureOut">
              <a:rPr lang="en-US" smtClean="0"/>
              <a:t>9/11/23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3B45-5BE4-2B40-B38C-6DEFFDDD58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924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7EF-F673-4D41-A478-D8E844BA94F4}" type="datetimeFigureOut">
              <a:rPr lang="en-US" smtClean="0"/>
              <a:t>9/11/23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3B45-5BE4-2B40-B38C-6DEFFDDD58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838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647EF-F673-4D41-A478-D8E844BA94F4}" type="datetimeFigureOut">
              <a:rPr lang="en-US" smtClean="0"/>
              <a:t>9/11/23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F3B45-5BE4-2B40-B38C-6DEFFDDD58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9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skatechteacher.com/the-case-for-positive-reinforcement-in-classrooms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0D5A89-A21A-3B44-8FC8-0A43BD452566}"/>
              </a:ext>
            </a:extLst>
          </p:cNvPr>
          <p:cNvSpPr txBox="1"/>
          <p:nvPr/>
        </p:nvSpPr>
        <p:spPr>
          <a:xfrm>
            <a:off x="406400" y="2223911"/>
            <a:ext cx="54976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PRE-K </a:t>
            </a:r>
          </a:p>
          <a:p>
            <a:pPr algn="ctr"/>
            <a:r>
              <a:rPr lang="en-US" sz="60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BACK TO SCHOOL NIGHT</a:t>
            </a:r>
          </a:p>
          <a:p>
            <a:pPr algn="ctr"/>
            <a:endParaRPr lang="en-US" sz="3200" dirty="0">
              <a:solidFill>
                <a:srgbClr val="0070C0"/>
              </a:solidFill>
              <a:latin typeface="KG Blank Space Sketch" panose="02000000000000000000" pitchFamily="2" charset="77"/>
            </a:endParaRPr>
          </a:p>
          <a:p>
            <a:pPr algn="ctr"/>
            <a:r>
              <a:rPr lang="en-US" sz="3200" dirty="0">
                <a:solidFill>
                  <a:srgbClr val="00B050"/>
                </a:solidFill>
                <a:latin typeface="KG Blank Space Sketch" panose="02000000000000000000" pitchFamily="2" charset="77"/>
              </a:rPr>
              <a:t>MS. NECEGA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  <a:latin typeface="KG Blank Space Sketch" panose="02000000000000000000" pitchFamily="2" charset="77"/>
              </a:rPr>
              <a:t>MRS. POLLACK</a:t>
            </a:r>
          </a:p>
        </p:txBody>
      </p:sp>
    </p:spTree>
    <p:extLst>
      <p:ext uri="{BB962C8B-B14F-4D97-AF65-F5344CB8AC3E}">
        <p14:creationId xmlns:p14="http://schemas.microsoft.com/office/powerpoint/2010/main" val="669283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6033A0-EB6C-E14F-A2FD-AB781EC7202A}"/>
              </a:ext>
            </a:extLst>
          </p:cNvPr>
          <p:cNvSpPr txBox="1"/>
          <p:nvPr/>
        </p:nvSpPr>
        <p:spPr>
          <a:xfrm>
            <a:off x="282221" y="2223911"/>
            <a:ext cx="680720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G Blank Space Sketch" panose="02000000000000000000" pitchFamily="2" charset="77"/>
              </a:rPr>
              <a:t>Backpack (Large enough to fit a folder)</a:t>
            </a:r>
          </a:p>
          <a:p>
            <a:endParaRPr lang="en-US" sz="3200" dirty="0">
              <a:latin typeface="KG Blank Space Sketch" panose="02000000000000000000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G Blank Space Sketch" panose="02000000000000000000" pitchFamily="2" charset="77"/>
              </a:rPr>
              <a:t>Folder (with bottom pockets)</a:t>
            </a:r>
          </a:p>
          <a:p>
            <a:endParaRPr lang="en-US" sz="3200" dirty="0">
              <a:latin typeface="KG Blank Space Sketch" panose="02000000000000000000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G Blank Space Sketch" panose="02000000000000000000" pitchFamily="2" charset="77"/>
              </a:rPr>
              <a:t>Water bottle</a:t>
            </a:r>
          </a:p>
          <a:p>
            <a:endParaRPr lang="en-US" sz="3200" dirty="0">
              <a:latin typeface="KG Blank Space Sketch" panose="02000000000000000000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G Blank Space Sketch" panose="02000000000000000000" pitchFamily="2" charset="77"/>
              </a:rPr>
              <a:t>Sneakers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Blank Space Sketch" panose="02000000000000000000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G Blank Space Sketch" panose="02000000000000000000" pitchFamily="2" charset="77"/>
              </a:rPr>
              <a:t>Slippers to keep in school</a:t>
            </a:r>
          </a:p>
        </p:txBody>
      </p:sp>
    </p:spTree>
    <p:extLst>
      <p:ext uri="{BB962C8B-B14F-4D97-AF65-F5344CB8AC3E}">
        <p14:creationId xmlns:p14="http://schemas.microsoft.com/office/powerpoint/2010/main" val="730505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6C368E-9790-9C40-94A8-25B7446BDD1C}"/>
              </a:ext>
            </a:extLst>
          </p:cNvPr>
          <p:cNvSpPr txBox="1"/>
          <p:nvPr/>
        </p:nvSpPr>
        <p:spPr>
          <a:xfrm>
            <a:off x="3567288" y="1907822"/>
            <a:ext cx="622017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In Pre-k we will be using a new program called Creative Curriculum that covers all subject areas. Some of units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Welcome Friends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Balls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Buildings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Clothes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Exercise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Reduce, Recycle, Reuse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Trees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Wheels</a:t>
            </a:r>
            <a:br>
              <a:rPr lang="en-US" sz="3200" dirty="0">
                <a:latin typeface="Century Gothic" panose="020B0502020202020204" pitchFamily="34" charset="0"/>
              </a:rPr>
            </a:b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692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3B4709-D6EA-A14C-A641-B1F659707FEE}"/>
              </a:ext>
            </a:extLst>
          </p:cNvPr>
          <p:cNvSpPr txBox="1"/>
          <p:nvPr/>
        </p:nvSpPr>
        <p:spPr>
          <a:xfrm>
            <a:off x="372532" y="2223911"/>
            <a:ext cx="62879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G Blank Space Sketch" panose="02000000000000000000" pitchFamily="2" charset="77"/>
              </a:rPr>
              <a:t>In Pre-k Children make decisions about where they will explore, discover, and learn each day. They learn independence by working by themselves or with other children during center/choice time activities. They read and write, build, cut, paint, and pretend. They practice planning, doing and reviewing what they did in centers. Building these skills is critical in a child’s social-emotional development. </a:t>
            </a:r>
            <a:br>
              <a:rPr lang="en-US" dirty="0">
                <a:latin typeface="KG Blank Space Sketch" panose="02000000000000000000" pitchFamily="2" charset="77"/>
              </a:rPr>
            </a:br>
            <a:r>
              <a:rPr lang="en-US" b="1" dirty="0">
                <a:latin typeface="KG Blank Space Sketch" panose="02000000000000000000" pitchFamily="2" charset="77"/>
              </a:rPr>
              <a:t>     </a:t>
            </a:r>
            <a:r>
              <a:rPr lang="en-US" b="1" u="sng" dirty="0">
                <a:latin typeface="KG Blank Space Sketch" panose="02000000000000000000" pitchFamily="2" charset="77"/>
              </a:rPr>
              <a:t>At Home</a:t>
            </a:r>
            <a:r>
              <a:rPr lang="en-US" dirty="0">
                <a:latin typeface="KG Blank Space Sketch" panose="02000000000000000000" pitchFamily="2" charset="77"/>
              </a:rPr>
              <a:t> Allow your child to make decisions about what to wear to school, which game to play, or which color towel to use. Ask your child to make a plan (e.g. decide what equipment they will play on in the playground or which games they want to play with a friend) and execute it. Then, help them reflect on how it went by talking about it with them and asking them how they think their plans went.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CD7C1A-C87C-994A-A732-7E36074F632D}"/>
              </a:ext>
            </a:extLst>
          </p:cNvPr>
          <p:cNvSpPr txBox="1"/>
          <p:nvPr/>
        </p:nvSpPr>
        <p:spPr>
          <a:xfrm>
            <a:off x="321733" y="169333"/>
            <a:ext cx="9256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KG Blank Space Sketch" panose="02000000000000000000" pitchFamily="2" charset="77"/>
              </a:rPr>
              <a:t>Center Based Learning</a:t>
            </a:r>
          </a:p>
        </p:txBody>
      </p:sp>
    </p:spTree>
    <p:extLst>
      <p:ext uri="{BB962C8B-B14F-4D97-AF65-F5344CB8AC3E}">
        <p14:creationId xmlns:p14="http://schemas.microsoft.com/office/powerpoint/2010/main" val="1488678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B7C10D-B231-C341-A3D0-9900B772657E}"/>
              </a:ext>
            </a:extLst>
          </p:cNvPr>
          <p:cNvSpPr txBox="1"/>
          <p:nvPr/>
        </p:nvSpPr>
        <p:spPr>
          <a:xfrm>
            <a:off x="304799" y="2235200"/>
            <a:ext cx="59379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KG Blank Space Sketch" panose="02000000000000000000" pitchFamily="2" charset="77"/>
              </a:rPr>
              <a:t>Students will eat breakfast each day in the classroom upon arrival.  Even if your child eats at home, please make sure they arrive at school each day at 8:00 so we can walk up to the classroom together</a:t>
            </a:r>
          </a:p>
        </p:txBody>
      </p:sp>
    </p:spTree>
    <p:extLst>
      <p:ext uri="{BB962C8B-B14F-4D97-AF65-F5344CB8AC3E}">
        <p14:creationId xmlns:p14="http://schemas.microsoft.com/office/powerpoint/2010/main" val="1045187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195E21-BF66-A64D-A3F3-C1918E135F35}"/>
              </a:ext>
            </a:extLst>
          </p:cNvPr>
          <p:cNvSpPr txBox="1"/>
          <p:nvPr/>
        </p:nvSpPr>
        <p:spPr>
          <a:xfrm>
            <a:off x="3285066" y="1975556"/>
            <a:ext cx="65136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KG Blank Space Sketch" panose="02000000000000000000" pitchFamily="2" charset="77"/>
              </a:rPr>
              <a:t>Lunch will be provided daily, however you are welcome to send lunch in with your child if you prefer.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KG Blank Space Sketch" panose="02000000000000000000" pitchFamily="2" charset="77"/>
              </a:rPr>
              <a:t>We encourage healthy eating so please only send lunch and a water bottle. (No snacks or juice please)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KG Blank Space Sketch" panose="02000000000000000000" pitchFamily="2" charset="77"/>
              </a:rPr>
              <a:t>Please let us know of any allergies/dietary restrictions.</a:t>
            </a:r>
          </a:p>
        </p:txBody>
      </p:sp>
    </p:spTree>
    <p:extLst>
      <p:ext uri="{BB962C8B-B14F-4D97-AF65-F5344CB8AC3E}">
        <p14:creationId xmlns:p14="http://schemas.microsoft.com/office/powerpoint/2010/main" val="2423082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D86454-49D2-1F40-8E4F-074AC30E566B}"/>
              </a:ext>
            </a:extLst>
          </p:cNvPr>
          <p:cNvSpPr txBox="1"/>
          <p:nvPr/>
        </p:nvSpPr>
        <p:spPr>
          <a:xfrm>
            <a:off x="3533421" y="1896534"/>
            <a:ext cx="62766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40FF"/>
                </a:solidFill>
                <a:latin typeface="KG Blank Space Sketch" panose="02000000000000000000" pitchFamily="2" charset="77"/>
              </a:rPr>
              <a:t>Our Pre-K students go outside for gross motor play each day.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40FF"/>
              </a:solidFill>
              <a:latin typeface="KG Blank Space Sketch" panose="02000000000000000000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40FF"/>
                </a:solidFill>
                <a:latin typeface="KG Blank Space Sketch" panose="02000000000000000000" pitchFamily="2" charset="77"/>
              </a:rPr>
              <a:t>Please make sure your child wears sneakers and is dressed appropritely for the weather.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40FF"/>
              </a:solidFill>
              <a:latin typeface="KG Blank Space Sketch" panose="02000000000000000000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40FF"/>
                </a:solidFill>
                <a:latin typeface="KG Blank Space Sketch" panose="02000000000000000000" pitchFamily="2" charset="77"/>
              </a:rPr>
              <a:t>As long as it is not raining or snowing we go outside. </a:t>
            </a:r>
          </a:p>
        </p:txBody>
      </p:sp>
    </p:spTree>
    <p:extLst>
      <p:ext uri="{BB962C8B-B14F-4D97-AF65-F5344CB8AC3E}">
        <p14:creationId xmlns:p14="http://schemas.microsoft.com/office/powerpoint/2010/main" val="1663607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B56E80-F436-E247-9194-040776FCBCAB}"/>
              </a:ext>
            </a:extLst>
          </p:cNvPr>
          <p:cNvSpPr txBox="1"/>
          <p:nvPr/>
        </p:nvSpPr>
        <p:spPr>
          <a:xfrm>
            <a:off x="259643" y="2167467"/>
            <a:ext cx="59379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KG Blank Space Sketch" panose="02000000000000000000" pitchFamily="2" charset="77"/>
              </a:rPr>
              <a:t>There is NO formal homework in pre-k, although we will often send home suggested activities for you to do with your child that go along with what we are doing in school. </a:t>
            </a:r>
          </a:p>
        </p:txBody>
      </p:sp>
    </p:spTree>
    <p:extLst>
      <p:ext uri="{BB962C8B-B14F-4D97-AF65-F5344CB8AC3E}">
        <p14:creationId xmlns:p14="http://schemas.microsoft.com/office/powerpoint/2010/main" val="4114303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8AAE2A-7ABA-1540-89EA-570119047C9D}"/>
              </a:ext>
            </a:extLst>
          </p:cNvPr>
          <p:cNvSpPr txBox="1"/>
          <p:nvPr/>
        </p:nvSpPr>
        <p:spPr>
          <a:xfrm>
            <a:off x="191910" y="2223911"/>
            <a:ext cx="59379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KG Blank Space Sketch" panose="02000000000000000000" pitchFamily="2" charset="77"/>
              </a:rPr>
              <a:t>We Love to celebrate birthdays in school!</a:t>
            </a:r>
          </a:p>
          <a:p>
            <a:r>
              <a:rPr lang="en-US" sz="3200" dirty="0">
                <a:solidFill>
                  <a:schemeClr val="accent2"/>
                </a:solidFill>
                <a:latin typeface="KG Blank Space Sketch" panose="02000000000000000000" pitchFamily="2" charset="77"/>
              </a:rPr>
              <a:t>You are welcome to send in treats to share with the class on your child’s birthday! </a:t>
            </a:r>
          </a:p>
        </p:txBody>
      </p:sp>
    </p:spTree>
    <p:extLst>
      <p:ext uri="{BB962C8B-B14F-4D97-AF65-F5344CB8AC3E}">
        <p14:creationId xmlns:p14="http://schemas.microsoft.com/office/powerpoint/2010/main" val="923107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44FADB-9EA6-F44B-8F6E-EC7031CC38AC}"/>
              </a:ext>
            </a:extLst>
          </p:cNvPr>
          <p:cNvSpPr txBox="1"/>
          <p:nvPr/>
        </p:nvSpPr>
        <p:spPr>
          <a:xfrm>
            <a:off x="3939821" y="1828800"/>
            <a:ext cx="59379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KG Blank Space Sketch" panose="02000000000000000000" pitchFamily="2" charset="77"/>
              </a:rPr>
              <a:t>We will be using an assessment called the ASQ.  It is a parent questionnaire for you to fill out.  We will be sending it home shortly and ask you to send it back in your child’s folder.</a:t>
            </a:r>
          </a:p>
        </p:txBody>
      </p:sp>
    </p:spTree>
    <p:extLst>
      <p:ext uri="{BB962C8B-B14F-4D97-AF65-F5344CB8AC3E}">
        <p14:creationId xmlns:p14="http://schemas.microsoft.com/office/powerpoint/2010/main" val="2613156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270D54-EE84-834E-B3EF-D70EB94F078B}"/>
              </a:ext>
            </a:extLst>
          </p:cNvPr>
          <p:cNvSpPr txBox="1"/>
          <p:nvPr/>
        </p:nvSpPr>
        <p:spPr>
          <a:xfrm>
            <a:off x="225776" y="2223911"/>
            <a:ext cx="59379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KG Blank Space Sketch" panose="02000000000000000000" pitchFamily="2" charset="77"/>
              </a:rPr>
              <a:t>For any reason the school or classroom is closed (snow day, emergency) we will be utilizing google classroom and google meets.</a:t>
            </a:r>
          </a:p>
        </p:txBody>
      </p:sp>
    </p:spTree>
    <p:extLst>
      <p:ext uri="{BB962C8B-B14F-4D97-AF65-F5344CB8AC3E}">
        <p14:creationId xmlns:p14="http://schemas.microsoft.com/office/powerpoint/2010/main" val="2832494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36DE0D-5D27-FA4C-A048-DCA96AAF2802}"/>
              </a:ext>
            </a:extLst>
          </p:cNvPr>
          <p:cNvSpPr txBox="1"/>
          <p:nvPr/>
        </p:nvSpPr>
        <p:spPr>
          <a:xfrm>
            <a:off x="6183136" y="5477933"/>
            <a:ext cx="2998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KG Blank Space Sketch" panose="02000000000000000000" pitchFamily="2" charset="77"/>
              </a:rPr>
              <a:t>MRS. POLLACK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KG Blank Space Sketch" panose="02000000000000000000" pitchFamily="2" charset="77"/>
              </a:rPr>
              <a:t>MS. NECEGA</a:t>
            </a: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44E1A61A-774A-074A-86DD-839FFB005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33879" y="3775099"/>
            <a:ext cx="3687233" cy="2765425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138724B-FAAC-FF4D-AABE-B7FFD6229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711" y="2042583"/>
            <a:ext cx="2765425" cy="368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24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6F7E3A-542D-C54D-A339-F0B3E23066EF}"/>
              </a:ext>
            </a:extLst>
          </p:cNvPr>
          <p:cNvSpPr txBox="1"/>
          <p:nvPr/>
        </p:nvSpPr>
        <p:spPr>
          <a:xfrm>
            <a:off x="3612444" y="1907822"/>
            <a:ext cx="6231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KG Blank Space Sketch" panose="02000000000000000000" pitchFamily="2" charset="77"/>
              </a:rPr>
              <a:t>Periodically we will be sending home book orders.  We love to see children ordering books to have at home! </a:t>
            </a:r>
          </a:p>
        </p:txBody>
      </p:sp>
    </p:spTree>
    <p:extLst>
      <p:ext uri="{BB962C8B-B14F-4D97-AF65-F5344CB8AC3E}">
        <p14:creationId xmlns:p14="http://schemas.microsoft.com/office/powerpoint/2010/main" val="3859022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117127-0457-804F-8BD6-61F4D8F83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888" y="2001838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8593D77-DD32-3040-A7A0-C7AA2521B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0483" y="2313098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P.S.121 Pre-K Calendar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1D126BE-EDA2-563B-FBEA-8D64ECA78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633843"/>
              </p:ext>
            </p:extLst>
          </p:nvPr>
        </p:nvGraphicFramePr>
        <p:xfrm>
          <a:off x="3208240" y="2118616"/>
          <a:ext cx="5595980" cy="51887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99187">
                  <a:extLst>
                    <a:ext uri="{9D8B030D-6E8A-4147-A177-3AD203B41FA5}">
                      <a16:colId xmlns:a16="http://schemas.microsoft.com/office/drawing/2014/main" val="2196245874"/>
                    </a:ext>
                  </a:extLst>
                </a:gridCol>
                <a:gridCol w="2796793">
                  <a:extLst>
                    <a:ext uri="{9D8B030D-6E8A-4147-A177-3AD203B41FA5}">
                      <a16:colId xmlns:a16="http://schemas.microsoft.com/office/drawing/2014/main" val="1151901063"/>
                    </a:ext>
                  </a:extLst>
                </a:gridCol>
              </a:tblGrid>
              <a:tr h="4483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Sept 7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First Day of School (orientation)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Jan 15 Dr. Martin Luther King Jr. Day (schools closed)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extLst>
                  <a:ext uri="{0D108BD9-81ED-4DB2-BD59-A6C34878D82A}">
                    <a16:rowId xmlns:a16="http://schemas.microsoft.com/office/drawing/2014/main" val="3075742750"/>
                  </a:ext>
                </a:extLst>
              </a:tr>
              <a:tr h="4483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Sept 8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Partial school day (1 hour)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Feb 19-23 Midwinter Recess (schools closed)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extLst>
                  <a:ext uri="{0D108BD9-81ED-4DB2-BD59-A6C34878D82A}">
                    <a16:rowId xmlns:a16="http://schemas.microsoft.com/office/drawing/2014/main" val="4013098978"/>
                  </a:ext>
                </a:extLst>
              </a:tr>
              <a:tr h="7048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Sept 11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Partial School day (1.5 hours)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March 29-April 1</a:t>
                      </a:r>
                      <a:r>
                        <a:rPr lang="en-US" sz="1300">
                          <a:effectLst/>
                        </a:rPr>
                        <a:t> Easter Weekend 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(schools closed)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extLst>
                  <a:ext uri="{0D108BD9-81ED-4DB2-BD59-A6C34878D82A}">
                    <a16:rowId xmlns:a16="http://schemas.microsoft.com/office/drawing/2014/main" val="1589136785"/>
                  </a:ext>
                </a:extLst>
              </a:tr>
              <a:tr h="4483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Sept 12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School from 8:00-10:30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April 10 Eid al-Fitr</a:t>
                      </a:r>
                      <a:br>
                        <a:rPr lang="en-US" sz="1300">
                          <a:effectLst/>
                        </a:rPr>
                      </a:br>
                      <a:r>
                        <a:rPr lang="en-US" sz="1300">
                          <a:effectLst/>
                        </a:rPr>
                        <a:t>(Schools closed)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extLst>
                  <a:ext uri="{0D108BD9-81ED-4DB2-BD59-A6C34878D82A}">
                    <a16:rowId xmlns:a16="http://schemas.microsoft.com/office/drawing/2014/main" val="2300078397"/>
                  </a:ext>
                </a:extLst>
              </a:tr>
              <a:tr h="4483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Sept 13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First full day of pre-k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April 22-30 Spring Recess 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(schools closed)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extLst>
                  <a:ext uri="{0D108BD9-81ED-4DB2-BD59-A6C34878D82A}">
                    <a16:rowId xmlns:a16="http://schemas.microsoft.com/office/drawing/2014/main" val="1628545413"/>
                  </a:ext>
                </a:extLst>
              </a:tr>
              <a:tr h="4483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Sept 25  Yom Kippur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(schools closed)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May 27 Memorial Day 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(schools closed)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extLst>
                  <a:ext uri="{0D108BD9-81ED-4DB2-BD59-A6C34878D82A}">
                    <a16:rowId xmlns:a16="http://schemas.microsoft.com/office/drawing/2014/main" val="1930415421"/>
                  </a:ext>
                </a:extLst>
              </a:tr>
              <a:tr h="4483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Oct 9 Italian Heritage Day  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(schools closed)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 Jun 6 Anniversary Day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Students do not attend school.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extLst>
                  <a:ext uri="{0D108BD9-81ED-4DB2-BD59-A6C34878D82A}">
                    <a16:rowId xmlns:a16="http://schemas.microsoft.com/office/drawing/2014/main" val="2960969196"/>
                  </a:ext>
                </a:extLst>
              </a:tr>
              <a:tr h="4483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Nov 7 Election Day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(schools closed)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Jun 7 June Clerical Day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(Schools closed)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extLst>
                  <a:ext uri="{0D108BD9-81ED-4DB2-BD59-A6C34878D82A}">
                    <a16:rowId xmlns:a16="http://schemas.microsoft.com/office/drawing/2014/main" val="2293275532"/>
                  </a:ext>
                </a:extLst>
              </a:tr>
              <a:tr h="4483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Nov 23–24 Thanksgiving Recess (schools closed)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June 17 Eid al-Adha</a:t>
                      </a:r>
                      <a:br>
                        <a:rPr lang="en-US" sz="1300">
                          <a:effectLst/>
                        </a:rPr>
                      </a:br>
                      <a:r>
                        <a:rPr lang="en-US" sz="1300">
                          <a:effectLst/>
                        </a:rPr>
                        <a:t>(Schools closed)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extLst>
                  <a:ext uri="{0D108BD9-81ED-4DB2-BD59-A6C34878D82A}">
                    <a16:rowId xmlns:a16="http://schemas.microsoft.com/office/drawing/2014/main" val="1885362023"/>
                  </a:ext>
                </a:extLst>
              </a:tr>
              <a:tr h="4483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Dec 25–Jan 1 Winter Recess (schools closed)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Jun 19 Juneteenth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(schools closed)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extLst>
                  <a:ext uri="{0D108BD9-81ED-4DB2-BD59-A6C34878D82A}">
                    <a16:rowId xmlns:a16="http://schemas.microsoft.com/office/drawing/2014/main" val="26608777"/>
                  </a:ext>
                </a:extLst>
              </a:tr>
              <a:tr h="4483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Jun 26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Last Day For All Students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38" marR="64638" marT="0" marB="0"/>
                </a:tc>
                <a:extLst>
                  <a:ext uri="{0D108BD9-81ED-4DB2-BD59-A6C34878D82A}">
                    <a16:rowId xmlns:a16="http://schemas.microsoft.com/office/drawing/2014/main" val="3851570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4733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DE6D07-CE17-214F-B460-77D2A6D7790E}"/>
              </a:ext>
            </a:extLst>
          </p:cNvPr>
          <p:cNvSpPr txBox="1"/>
          <p:nvPr/>
        </p:nvSpPr>
        <p:spPr>
          <a:xfrm>
            <a:off x="934154" y="3420534"/>
            <a:ext cx="59379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  <a:latin typeface="KG Blank Space Sketch" panose="02000000000000000000" pitchFamily="2" charset="77"/>
              </a:rPr>
              <a:t>Do you have any questions for us?</a:t>
            </a:r>
          </a:p>
        </p:txBody>
      </p:sp>
    </p:spTree>
    <p:extLst>
      <p:ext uri="{BB962C8B-B14F-4D97-AF65-F5344CB8AC3E}">
        <p14:creationId xmlns:p14="http://schemas.microsoft.com/office/powerpoint/2010/main" val="521931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8383E4C-9B5E-5843-82AA-D54B1909A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234158"/>
            <a:ext cx="6033206" cy="37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48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1B19D-0CC1-1343-8E6B-E1D10F2E62B5}"/>
              </a:ext>
            </a:extLst>
          </p:cNvPr>
          <p:cNvSpPr txBox="1"/>
          <p:nvPr/>
        </p:nvSpPr>
        <p:spPr>
          <a:xfrm>
            <a:off x="4940300" y="2527300"/>
            <a:ext cx="426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251E5"/>
                </a:solidFill>
                <a:latin typeface="KG Blank Space Sketch" panose="02000000000000000000" pitchFamily="2" charset="77"/>
              </a:rPr>
              <a:t>WE REVIEW CLASSROOM RULES DAILY.  PLEASE REMIND YOUR CHILD OF THE FOLLOWING:</a:t>
            </a:r>
          </a:p>
          <a:p>
            <a:endParaRPr lang="en-US" dirty="0">
              <a:solidFill>
                <a:srgbClr val="3251E5"/>
              </a:solidFill>
              <a:latin typeface="KG Blank Space Sketch" panose="02000000000000000000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51E5"/>
                </a:solidFill>
                <a:latin typeface="KG Blank Space Sketch" panose="02000000000000000000" pitchFamily="2" charset="77"/>
              </a:rPr>
              <a:t>KEEP THEIR HANDS TO</a:t>
            </a:r>
          </a:p>
          <a:p>
            <a:r>
              <a:rPr lang="en-US" dirty="0">
                <a:solidFill>
                  <a:srgbClr val="3251E5"/>
                </a:solidFill>
                <a:latin typeface="KG Blank Space Sketch" panose="02000000000000000000" pitchFamily="2" charset="77"/>
              </a:rPr>
              <a:t>   THEMSELVES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251E5"/>
              </a:solidFill>
              <a:latin typeface="KG Blank Space Sketch" panose="02000000000000000000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51E5"/>
                </a:solidFill>
                <a:latin typeface="KG Blank Space Sketch" panose="02000000000000000000" pitchFamily="2" charset="77"/>
              </a:rPr>
              <a:t>RAISE YOUR HAND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251E5"/>
              </a:solidFill>
              <a:latin typeface="KG Blank Space Sketch" panose="02000000000000000000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51E5"/>
                </a:solidFill>
                <a:latin typeface="KG Blank Space Sketch" panose="02000000000000000000" pitchFamily="2" charset="77"/>
              </a:rPr>
              <a:t>LISTENING TO THEIR TEACHERS</a:t>
            </a:r>
          </a:p>
        </p:txBody>
      </p:sp>
    </p:spTree>
    <p:extLst>
      <p:ext uri="{BB962C8B-B14F-4D97-AF65-F5344CB8AC3E}">
        <p14:creationId xmlns:p14="http://schemas.microsoft.com/office/powerpoint/2010/main" val="3073881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67204C-24A7-7541-B18C-595F69CB9007}"/>
              </a:ext>
            </a:extLst>
          </p:cNvPr>
          <p:cNvSpPr txBox="1"/>
          <p:nvPr/>
        </p:nvSpPr>
        <p:spPr>
          <a:xfrm>
            <a:off x="3541888" y="1951567"/>
            <a:ext cx="615244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ARRIVAL/BREAKFAST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MORNING MEETING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GROSS MOTOR</a:t>
            </a:r>
          </a:p>
          <a:p>
            <a:r>
              <a:rPr lang="en-US" sz="28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    (OUTDOOR) PLAY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CENTER ACTIVITIES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MUSIC/MOVEMENT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LUNCH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REST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CENTER ACTIVITIES</a:t>
            </a:r>
            <a:br>
              <a:rPr lang="en-US" sz="2800" dirty="0">
                <a:solidFill>
                  <a:srgbClr val="3251E5"/>
                </a:solidFill>
                <a:latin typeface="KG Blank Space Sketch" panose="02000000000000000000" pitchFamily="2" charset="77"/>
              </a:rPr>
            </a:br>
            <a:r>
              <a:rPr lang="en-US" sz="28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GROSS MOTOR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251E5"/>
                </a:solidFill>
                <a:latin typeface="KG Blank Space Sketch" panose="02000000000000000000" pitchFamily="2" charset="77"/>
              </a:rPr>
              <a:t>DISMISSAL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Blank Space Sketch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71591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1898B2-96A8-C243-8866-1ED02EE3055D}"/>
              </a:ext>
            </a:extLst>
          </p:cNvPr>
          <p:cNvSpPr txBox="1"/>
          <p:nvPr/>
        </p:nvSpPr>
        <p:spPr>
          <a:xfrm>
            <a:off x="2946398" y="1930400"/>
            <a:ext cx="68297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G Blank Space Sketch" panose="02000000000000000000" pitchFamily="2" charset="77"/>
              </a:rPr>
              <a:t>STUDENTS ARRIVE AT SCHOOL EACH MORNING AT 8:00 USING EXIT 2 (127 TH STREET)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KG Blank Space Sketch" panose="02000000000000000000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G Blank Space Sketch" panose="02000000000000000000" pitchFamily="2" charset="77"/>
              </a:rPr>
              <a:t>PLEASE MAKE SURE YOU ARE ON TIME AS THE DOORS CLOSE BY 8:05.</a:t>
            </a:r>
          </a:p>
          <a:p>
            <a:endParaRPr lang="en-US" sz="2400" dirty="0">
              <a:latin typeface="KG Blank Space Sketch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9861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B2B1E-5165-964F-B022-54198824269D}"/>
              </a:ext>
            </a:extLst>
          </p:cNvPr>
          <p:cNvSpPr txBox="1"/>
          <p:nvPr/>
        </p:nvSpPr>
        <p:spPr>
          <a:xfrm>
            <a:off x="97365" y="2029178"/>
            <a:ext cx="78655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G Blank Space Sketch" panose="02000000000000000000" pitchFamily="2" charset="77"/>
              </a:rPr>
              <a:t>Students will be dismissed from school each day at 1:50 pm from exit 2 (127</a:t>
            </a:r>
            <a:r>
              <a:rPr lang="en-US" sz="3200" baseline="30000" dirty="0">
                <a:latin typeface="KG Blank Space Sketch" panose="02000000000000000000" pitchFamily="2" charset="77"/>
              </a:rPr>
              <a:t>th</a:t>
            </a:r>
            <a:r>
              <a:rPr lang="en-US" sz="3200" dirty="0">
                <a:latin typeface="KG Blank Space Sketch" panose="02000000000000000000" pitchFamily="2" charset="77"/>
              </a:rPr>
              <a:t>  Street)</a:t>
            </a:r>
          </a:p>
          <a:p>
            <a:endParaRPr lang="en-US" sz="3200" dirty="0">
              <a:latin typeface="KG Blank Space Sketch" panose="02000000000000000000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G Blank Space Sketch" panose="02000000000000000000" pitchFamily="2" charset="77"/>
              </a:rPr>
              <a:t>Please make sure to arrive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G Blank Space Sketch" panose="02000000000000000000" pitchFamily="2" charset="77"/>
              </a:rPr>
              <a:t>on time so dismissal can run smoothly for all grades.</a:t>
            </a:r>
          </a:p>
        </p:txBody>
      </p:sp>
    </p:spTree>
    <p:extLst>
      <p:ext uri="{BB962C8B-B14F-4D97-AF65-F5344CB8AC3E}">
        <p14:creationId xmlns:p14="http://schemas.microsoft.com/office/powerpoint/2010/main" val="560558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651980-9BC5-AE4F-BF8A-D436DAA5E72B}"/>
              </a:ext>
            </a:extLst>
          </p:cNvPr>
          <p:cNvSpPr txBox="1"/>
          <p:nvPr/>
        </p:nvSpPr>
        <p:spPr>
          <a:xfrm>
            <a:off x="3499554" y="1975556"/>
            <a:ext cx="63104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KG Blank Space Sketch" panose="02000000000000000000" pitchFamily="2" charset="77"/>
              </a:rPr>
              <a:t>Class Dojo is our main form of communication.  We are able to share messages, pictures, and reminders so you can stay informed as to what is happening in our classroom!</a:t>
            </a:r>
          </a:p>
        </p:txBody>
      </p:sp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DD992BD9-D1E0-2347-B41B-CC6C075E9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83500" y="5257800"/>
            <a:ext cx="21844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6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6F085C-3FDB-4643-92A7-14C344107F05}"/>
              </a:ext>
            </a:extLst>
          </p:cNvPr>
          <p:cNvSpPr txBox="1"/>
          <p:nvPr/>
        </p:nvSpPr>
        <p:spPr>
          <a:xfrm>
            <a:off x="270932" y="2235200"/>
            <a:ext cx="643466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KG Blank Space Sketch" panose="02000000000000000000" pitchFamily="2" charset="77"/>
              </a:rPr>
              <a:t>By The End Of Pre-K We expect your child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KG Blank Space Sketch" panose="02000000000000000000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G Blank Space Sketch" panose="02000000000000000000" pitchFamily="2" charset="77"/>
              </a:rPr>
              <a:t>Write their name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KG Blank Space Sketch" panose="02000000000000000000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G Blank Space Sketch" panose="02000000000000000000" pitchFamily="2" charset="77"/>
              </a:rPr>
              <a:t>Recognize letters of the alphabet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KG Blank Space Sketch" panose="02000000000000000000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G Blank Space Sketch" panose="02000000000000000000" pitchFamily="2" charset="77"/>
              </a:rPr>
              <a:t>Recognize numbers 1-10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KG Blank Space Sketch" panose="02000000000000000000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G Blank Space Sketch" panose="02000000000000000000" pitchFamily="2" charset="77"/>
              </a:rPr>
              <a:t>Recognize basic shapes/colors</a:t>
            </a:r>
          </a:p>
        </p:txBody>
      </p:sp>
    </p:spTree>
    <p:extLst>
      <p:ext uri="{BB962C8B-B14F-4D97-AF65-F5344CB8AC3E}">
        <p14:creationId xmlns:p14="http://schemas.microsoft.com/office/powerpoint/2010/main" val="825455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C0ACB-6582-B14C-9EF5-CA7492EF8897}"/>
              </a:ext>
            </a:extLst>
          </p:cNvPr>
          <p:cNvSpPr txBox="1"/>
          <p:nvPr/>
        </p:nvSpPr>
        <p:spPr>
          <a:xfrm>
            <a:off x="584200" y="2463800"/>
            <a:ext cx="46101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latin typeface="KG Blank Space Sketch" panose="02000000000000000000" pitchFamily="2" charset="77"/>
              </a:rPr>
              <a:t>A complete extra set of clothes: shirt, pants, underwear, and socks. (Labeled in a Ziploc bag).</a:t>
            </a:r>
            <a:endParaRPr lang="en-US" dirty="0">
              <a:latin typeface="KG Blank Space Sketch" panose="02000000000000000000" pitchFamily="2" charset="77"/>
            </a:endParaRPr>
          </a:p>
          <a:p>
            <a:r>
              <a:rPr lang="en-US" b="1" dirty="0">
                <a:latin typeface="KG Blank Space Sketch" panose="02000000000000000000" pitchFamily="2" charset="77"/>
              </a:rPr>
              <a:t> </a:t>
            </a:r>
            <a:endParaRPr lang="en-US" dirty="0">
              <a:latin typeface="KG Blank Space Sketch" panose="02000000000000000000" pitchFamily="2" charset="77"/>
            </a:endParaRPr>
          </a:p>
          <a:p>
            <a:r>
              <a:rPr lang="en-US" b="1" dirty="0">
                <a:latin typeface="KG Blank Space Sketch" panose="02000000000000000000" pitchFamily="2" charset="77"/>
              </a:rPr>
              <a:t>We accept donations of the following items:</a:t>
            </a:r>
            <a:endParaRPr lang="en-US" dirty="0">
              <a:latin typeface="KG Blank Space Sketch" panose="02000000000000000000" pitchFamily="2" charset="77"/>
            </a:endParaRPr>
          </a:p>
          <a:p>
            <a:pPr lvl="0"/>
            <a:r>
              <a:rPr lang="en-US" b="1" dirty="0">
                <a:latin typeface="KG Blank Space Sketch" panose="02000000000000000000" pitchFamily="2" charset="77"/>
              </a:rPr>
              <a:t>boxes of tissues</a:t>
            </a:r>
            <a:endParaRPr lang="en-US" dirty="0">
              <a:latin typeface="KG Blank Space Sketch" panose="02000000000000000000" pitchFamily="2" charset="77"/>
            </a:endParaRPr>
          </a:p>
          <a:p>
            <a:pPr lvl="0"/>
            <a:r>
              <a:rPr lang="en-US" b="1" dirty="0">
                <a:latin typeface="KG Blank Space Sketch" panose="02000000000000000000" pitchFamily="2" charset="77"/>
              </a:rPr>
              <a:t>paper towels</a:t>
            </a:r>
            <a:endParaRPr lang="en-US" dirty="0">
              <a:latin typeface="KG Blank Space Sketch" panose="02000000000000000000" pitchFamily="2" charset="77"/>
            </a:endParaRPr>
          </a:p>
          <a:p>
            <a:pPr lvl="0"/>
            <a:r>
              <a:rPr lang="en-US" b="1" dirty="0">
                <a:latin typeface="KG Blank Space Sketch" panose="02000000000000000000" pitchFamily="2" charset="77"/>
              </a:rPr>
              <a:t>liquid hand soap,</a:t>
            </a:r>
            <a:endParaRPr lang="en-US" dirty="0">
              <a:latin typeface="KG Blank Space Sketch" panose="02000000000000000000" pitchFamily="2" charset="77"/>
            </a:endParaRPr>
          </a:p>
          <a:p>
            <a:pPr lvl="0"/>
            <a:r>
              <a:rPr lang="en-US" b="1" dirty="0">
                <a:latin typeface="KG Blank Space Sketch" panose="02000000000000000000" pitchFamily="2" charset="77"/>
              </a:rPr>
              <a:t>hand sanitizer</a:t>
            </a:r>
            <a:endParaRPr lang="en-US" dirty="0">
              <a:latin typeface="KG Blank Space Sketch" panose="02000000000000000000" pitchFamily="2" charset="77"/>
            </a:endParaRPr>
          </a:p>
          <a:p>
            <a:pPr lvl="0"/>
            <a:r>
              <a:rPr lang="en-US" b="1" dirty="0">
                <a:latin typeface="KG Blank Space Sketch" panose="02000000000000000000" pitchFamily="2" charset="77"/>
              </a:rPr>
              <a:t>zip lock bags (snack, sandwich, or gallon size)</a:t>
            </a:r>
            <a:endParaRPr lang="en-US" dirty="0">
              <a:latin typeface="KG Blank Space Sketch" panose="02000000000000000000" pitchFamily="2" charset="77"/>
            </a:endParaRPr>
          </a:p>
          <a:p>
            <a:pPr lvl="0"/>
            <a:r>
              <a:rPr lang="en-US" b="1" dirty="0">
                <a:latin typeface="KG Blank Space Sketch" panose="02000000000000000000" pitchFamily="2" charset="77"/>
              </a:rPr>
              <a:t>copy paper</a:t>
            </a:r>
            <a:endParaRPr lang="en-US" dirty="0">
              <a:latin typeface="KG Blank Space Sketch" panose="02000000000000000000" pitchFamily="2" charset="77"/>
            </a:endParaRPr>
          </a:p>
          <a:p>
            <a:pPr lvl="0"/>
            <a:r>
              <a:rPr lang="en-US" b="1" dirty="0">
                <a:latin typeface="KG Blank Space Sketch" panose="02000000000000000000" pitchFamily="2" charset="77"/>
              </a:rPr>
              <a:t>tubs of baby wipes</a:t>
            </a:r>
            <a:endParaRPr lang="en-US" dirty="0">
              <a:latin typeface="KG Blank Space Sketch" panose="02000000000000000000" pitchFamily="2" charset="77"/>
            </a:endParaRPr>
          </a:p>
          <a:p>
            <a:pPr lvl="0"/>
            <a:r>
              <a:rPr lang="en-US" b="1" dirty="0">
                <a:latin typeface="KG Blank Space Sketch" panose="02000000000000000000" pitchFamily="2" charset="77"/>
              </a:rPr>
              <a:t>Lysol/Clorox Wipes</a:t>
            </a:r>
            <a:endParaRPr lang="en-US" dirty="0">
              <a:latin typeface="KG Blank Space Sketch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6290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ECD2CBB-B37D-0642-9880-347264763BBE}" vid="{CF283554-3AF7-FB41-B46A-CF9755CDF21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1544</TotalTime>
  <Words>965</Words>
  <Application>Microsoft Macintosh PowerPoint</Application>
  <PresentationFormat>Custom</PresentationFormat>
  <Paragraphs>128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Comic Sans MS</vt:lpstr>
      <vt:lpstr>KG Blank Space Sketch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Madison Woods</dc:creator>
  <cp:lastModifiedBy>Pollack Suzanne</cp:lastModifiedBy>
  <cp:revision>9</cp:revision>
  <dcterms:created xsi:type="dcterms:W3CDTF">2021-07-11T04:56:43Z</dcterms:created>
  <dcterms:modified xsi:type="dcterms:W3CDTF">2023-09-12T16:27:42Z</dcterms:modified>
</cp:coreProperties>
</file>