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4"/>
  </p:sldMasterIdLst>
  <p:notesMasterIdLst>
    <p:notesMasterId r:id="rId25"/>
  </p:notesMasterIdLst>
  <p:handoutMasterIdLst>
    <p:handoutMasterId r:id="rId26"/>
  </p:handoutMasterIdLst>
  <p:sldIdLst>
    <p:sldId id="281" r:id="rId5"/>
    <p:sldId id="270" r:id="rId6"/>
    <p:sldId id="259" r:id="rId7"/>
    <p:sldId id="289" r:id="rId8"/>
    <p:sldId id="272" r:id="rId9"/>
    <p:sldId id="288" r:id="rId10"/>
    <p:sldId id="283" r:id="rId11"/>
    <p:sldId id="285" r:id="rId12"/>
    <p:sldId id="291" r:id="rId13"/>
    <p:sldId id="290" r:id="rId14"/>
    <p:sldId id="292" r:id="rId15"/>
    <p:sldId id="293" r:id="rId16"/>
    <p:sldId id="296" r:id="rId17"/>
    <p:sldId id="304" r:id="rId18"/>
    <p:sldId id="303" r:id="rId19"/>
    <p:sldId id="302" r:id="rId20"/>
    <p:sldId id="300" r:id="rId21"/>
    <p:sldId id="299" r:id="rId22"/>
    <p:sldId id="298" r:id="rId23"/>
    <p:sldId id="297" r:id="rId2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3725" autoAdjust="0"/>
  </p:normalViewPr>
  <p:slideViewPr>
    <p:cSldViewPr showGuides="1">
      <p:cViewPr varScale="1">
        <p:scale>
          <a:sx n="73" d="100"/>
          <a:sy n="73" d="100"/>
        </p:scale>
        <p:origin x="600" y="66"/>
      </p:cViewPr>
      <p:guideLst>
        <p:guide orient="horz" pos="1152"/>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20"/>
    </p:cViewPr>
  </p:sorterViewPr>
  <p:notesViewPr>
    <p:cSldViewPr>
      <p:cViewPr varScale="1">
        <p:scale>
          <a:sx n="79" d="100"/>
          <a:sy n="79" d="100"/>
        </p:scale>
        <p:origin x="16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9/13/2023</a:t>
            </a:fld>
            <a:endParaRPr dirty="0">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9/13/2023</a:t>
            </a:fld>
            <a:endParaRPr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dirty="0"/>
          </a:p>
        </p:txBody>
      </p:sp>
    </p:spTree>
    <p:extLst>
      <p:ext uri="{BB962C8B-B14F-4D97-AF65-F5344CB8AC3E}">
        <p14:creationId xmlns:p14="http://schemas.microsoft.com/office/powerpoint/2010/main" val="20086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a:t>
            </a:fld>
            <a:endParaRPr lang="en-US" dirty="0"/>
          </a:p>
        </p:txBody>
      </p:sp>
    </p:spTree>
    <p:extLst>
      <p:ext uri="{BB962C8B-B14F-4D97-AF65-F5344CB8AC3E}">
        <p14:creationId xmlns:p14="http://schemas.microsoft.com/office/powerpoint/2010/main" val="353620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a:pPr/>
              <a:t>3</a:t>
            </a:fld>
            <a:endParaRPr lang="en-US" dirty="0"/>
          </a:p>
        </p:txBody>
      </p:sp>
    </p:spTree>
    <p:extLst>
      <p:ext uri="{BB962C8B-B14F-4D97-AF65-F5344CB8AC3E}">
        <p14:creationId xmlns:p14="http://schemas.microsoft.com/office/powerpoint/2010/main" val="2562690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7</a:t>
            </a:fld>
            <a:endParaRPr lang="en-US" dirty="0"/>
          </a:p>
        </p:txBody>
      </p:sp>
    </p:spTree>
    <p:extLst>
      <p:ext uri="{BB962C8B-B14F-4D97-AF65-F5344CB8AC3E}">
        <p14:creationId xmlns:p14="http://schemas.microsoft.com/office/powerpoint/2010/main" val="252854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8</a:t>
            </a:fld>
            <a:endParaRPr lang="en-US" dirty="0"/>
          </a:p>
        </p:txBody>
      </p:sp>
    </p:spTree>
    <p:extLst>
      <p:ext uri="{BB962C8B-B14F-4D97-AF65-F5344CB8AC3E}">
        <p14:creationId xmlns:p14="http://schemas.microsoft.com/office/powerpoint/2010/main" val="42034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9</a:t>
            </a:fld>
            <a:endParaRPr lang="en-US" dirty="0"/>
          </a:p>
        </p:txBody>
      </p:sp>
    </p:spTree>
    <p:extLst>
      <p:ext uri="{BB962C8B-B14F-4D97-AF65-F5344CB8AC3E}">
        <p14:creationId xmlns:p14="http://schemas.microsoft.com/office/powerpoint/2010/main" val="2522507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44AB447-BDFD-4FA4-9A82-52202FFDC88D}"/>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22801"/>
          <a:stretch/>
        </p:blipFill>
        <p:spPr>
          <a:xfrm>
            <a:off x="6856412" y="0"/>
            <a:ext cx="5294313" cy="6858000"/>
          </a:xfrm>
          <a:prstGeom prst="rect">
            <a:avLst/>
          </a:prstGeom>
        </p:spPr>
      </p:pic>
      <p:pic>
        <p:nvPicPr>
          <p:cNvPr id="10" name="Graphic 9">
            <a:extLst>
              <a:ext uri="{FF2B5EF4-FFF2-40B4-BE49-F238E27FC236}">
                <a16:creationId xmlns:a16="http://schemas.microsoft.com/office/drawing/2014/main" id="{FADFEC34-EAD1-470C-B1D7-476DAA0BDC7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3812" y="0"/>
            <a:ext cx="6858000" cy="6858000"/>
          </a:xfrm>
          <a:prstGeom prst="rect">
            <a:avLst/>
          </a:prstGeom>
        </p:spPr>
      </p:pic>
      <p:pic>
        <p:nvPicPr>
          <p:cNvPr id="11" name="Graphic 10">
            <a:extLst>
              <a:ext uri="{FF2B5EF4-FFF2-40B4-BE49-F238E27FC236}">
                <a16:creationId xmlns:a16="http://schemas.microsoft.com/office/drawing/2014/main" id="{6FF142A7-701F-6940-8E95-0D4830D7641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2868483" y="521171"/>
            <a:ext cx="6201033" cy="5815657"/>
          </a:xfrm>
          <a:prstGeom prst="rect">
            <a:avLst/>
          </a:prstGeom>
        </p:spPr>
      </p:pic>
      <p:sp>
        <p:nvSpPr>
          <p:cNvPr id="6" name="Text Placeholder Subtitle 1">
            <a:extLst>
              <a:ext uri="{FF2B5EF4-FFF2-40B4-BE49-F238E27FC236}">
                <a16:creationId xmlns:a16="http://schemas.microsoft.com/office/drawing/2014/main" id="{5A1F9EF5-B88C-405C-9168-EDE6A70749C5}"/>
              </a:ext>
            </a:extLst>
          </p:cNvPr>
          <p:cNvSpPr>
            <a:spLocks noGrp="1"/>
          </p:cNvSpPr>
          <p:nvPr>
            <p:ph type="body" sz="quarter" idx="10"/>
          </p:nvPr>
        </p:nvSpPr>
        <p:spPr>
          <a:xfrm>
            <a:off x="4214813" y="1752600"/>
            <a:ext cx="3757612"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19" name="Text Placeholder Subtitle 2">
            <a:extLst>
              <a:ext uri="{FF2B5EF4-FFF2-40B4-BE49-F238E27FC236}">
                <a16:creationId xmlns:a16="http://schemas.microsoft.com/office/drawing/2014/main" id="{D2282B87-09AC-4246-8C13-92CF93907CBF}"/>
              </a:ext>
            </a:extLst>
          </p:cNvPr>
          <p:cNvSpPr>
            <a:spLocks noGrp="1"/>
          </p:cNvSpPr>
          <p:nvPr>
            <p:ph type="body" sz="quarter" idx="11"/>
          </p:nvPr>
        </p:nvSpPr>
        <p:spPr>
          <a:xfrm>
            <a:off x="4214813" y="4844142"/>
            <a:ext cx="3757612"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2" name="Title 1">
            <a:extLst>
              <a:ext uri="{FF2B5EF4-FFF2-40B4-BE49-F238E27FC236}">
                <a16:creationId xmlns:a16="http://schemas.microsoft.com/office/drawing/2014/main" id="{B14A909A-2E72-4DBE-BD02-0B20CFB25B6B}"/>
              </a:ext>
            </a:extLst>
          </p:cNvPr>
          <p:cNvSpPr>
            <a:spLocks noGrp="1"/>
          </p:cNvSpPr>
          <p:nvPr>
            <p:ph type="title" hasCustomPrompt="1"/>
          </p:nvPr>
        </p:nvSpPr>
        <p:spPr>
          <a:xfrm>
            <a:off x="4214811" y="2361521"/>
            <a:ext cx="3757613" cy="2481941"/>
          </a:xfrm>
        </p:spPr>
        <p:txBody>
          <a:bodyPr vert="horz" lIns="121899" tIns="60949" rIns="121899" bIns="60949" rtlCol="0" anchor="ctr">
            <a:normAutofit/>
          </a:bodyPr>
          <a:lstStyle>
            <a:lvl1pPr algn="ctr">
              <a:defRPr lang="en-US" sz="7200" b="1">
                <a:solidFill>
                  <a:schemeClr val="accent4"/>
                </a:solidFill>
                <a:ea typeface="+mn-ea"/>
                <a:cs typeface="+mn-cs"/>
              </a:defRPr>
            </a:lvl1pPr>
          </a:lstStyle>
          <a:p>
            <a:pPr marL="0" lvl="0" indent="0" algn="ctr">
              <a:lnSpc>
                <a:spcPct val="95000"/>
              </a:lnSpc>
              <a:spcBef>
                <a:spcPts val="1866"/>
              </a:spcBef>
              <a:buClr>
                <a:schemeClr val="accent6">
                  <a:lumMod val="50000"/>
                </a:schemeClr>
              </a:buClr>
              <a:buSzPct val="100000"/>
              <a:buFontTx/>
            </a:pPr>
            <a:r>
              <a:rPr lang="en-US" dirty="0"/>
              <a:t>Add Title</a:t>
            </a:r>
          </a:p>
        </p:txBody>
      </p:sp>
    </p:spTree>
    <p:extLst>
      <p:ext uri="{BB962C8B-B14F-4D97-AF65-F5344CB8AC3E}">
        <p14:creationId xmlns:p14="http://schemas.microsoft.com/office/powerpoint/2010/main" val="332201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Circle Layout">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2527" t="27893"/>
          <a:stretch/>
        </p:blipFill>
        <p:spPr>
          <a:xfrm>
            <a:off x="0" y="0"/>
            <a:ext cx="487521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4412" y="1828800"/>
            <a:ext cx="5410200"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213" y="685800"/>
            <a:ext cx="3886199" cy="2133598"/>
          </a:xfrm>
        </p:spPr>
        <p:txBody>
          <a:bodyPr vert="horz" lIns="121899" tIns="60949" rIns="121899" bIns="60949" rtlCol="0" anchor="t">
            <a:normAutofit/>
          </a:bodyPr>
          <a:lstStyle>
            <a:lvl1pPr>
              <a:defRPr lang="en-US" sz="4000" b="1">
                <a:solidFill>
                  <a:schemeClr val="accent1"/>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endParaRPr lang="en-US" dirty="0"/>
          </a:p>
        </p:txBody>
      </p:sp>
    </p:spTree>
    <p:extLst>
      <p:ext uri="{BB962C8B-B14F-4D97-AF65-F5344CB8AC3E}">
        <p14:creationId xmlns:p14="http://schemas.microsoft.com/office/powerpoint/2010/main" val="168063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all Circle Layout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2527" t="27893"/>
          <a:stretch/>
        </p:blipFill>
        <p:spPr>
          <a:xfrm>
            <a:off x="0" y="0"/>
            <a:ext cx="487521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4412" y="1828800"/>
            <a:ext cx="5410200"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213" y="685800"/>
            <a:ext cx="3886199" cy="2133598"/>
          </a:xfrm>
        </p:spPr>
        <p:txBody>
          <a:bodyPr vert="horz" lIns="121899" tIns="60949" rIns="121899" bIns="60949" rtlCol="0" anchor="t">
            <a:normAutofit/>
          </a:bodyPr>
          <a:lstStyle>
            <a:lvl1pPr>
              <a:defRPr lang="en-US" sz="4000" b="1">
                <a:solidFill>
                  <a:schemeClr val="tx2"/>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endParaRPr lang="en-US" dirty="0"/>
          </a:p>
        </p:txBody>
      </p:sp>
    </p:spTree>
    <p:extLst>
      <p:ext uri="{BB962C8B-B14F-4D97-AF65-F5344CB8AC3E}">
        <p14:creationId xmlns:p14="http://schemas.microsoft.com/office/powerpoint/2010/main" val="280014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arge Circle Layout_alternat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22801"/>
          <a:stretch/>
        </p:blipFill>
        <p:spPr>
          <a:xfrm>
            <a:off x="6882605" y="990"/>
            <a:ext cx="5294313" cy="6858000"/>
          </a:xfrm>
          <a:prstGeom prst="rect">
            <a:avLst/>
          </a:prstGeom>
        </p:spPr>
      </p:pic>
      <p:pic>
        <p:nvPicPr>
          <p:cNvPr id="7" name="Graphic 6">
            <a:extLst>
              <a:ext uri="{FF2B5EF4-FFF2-40B4-BE49-F238E27FC236}">
                <a16:creationId xmlns:a16="http://schemas.microsoft.com/office/drawing/2014/main" id="{D12EB5EE-DDAA-D449-95BC-BCAFCC6E6BB5}"/>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8750" t="25323" r="-17290" b="14356"/>
          <a:stretch/>
        </p:blipFill>
        <p:spPr>
          <a:xfrm>
            <a:off x="0" y="0"/>
            <a:ext cx="12014201" cy="6897338"/>
          </a:xfrm>
          <a:prstGeom prst="rect">
            <a:avLst/>
          </a:prstGeom>
        </p:spPr>
      </p:pic>
      <p:sp>
        <p:nvSpPr>
          <p:cNvPr id="2" name="Title 1"/>
          <p:cNvSpPr>
            <a:spLocks noGrp="1"/>
          </p:cNvSpPr>
          <p:nvPr>
            <p:ph type="title"/>
          </p:nvPr>
        </p:nvSpPr>
        <p:spPr>
          <a:xfrm>
            <a:off x="720725" y="685800"/>
            <a:ext cx="5562600" cy="1143000"/>
          </a:xfrm>
        </p:spPr>
        <p:txBody>
          <a:bodyPr anchor="t">
            <a:normAutofit/>
          </a:bodyPr>
          <a:lstStyle>
            <a:lvl1pPr>
              <a:defRPr sz="4000" b="1">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720725" y="1828800"/>
            <a:ext cx="5562600"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0272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arge Circle Layout_alterna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22801"/>
          <a:stretch/>
        </p:blipFill>
        <p:spPr>
          <a:xfrm>
            <a:off x="6894512" y="0"/>
            <a:ext cx="5294313" cy="6858000"/>
          </a:xfrm>
          <a:prstGeom prst="rect">
            <a:avLst/>
          </a:prstGeom>
        </p:spPr>
      </p:pic>
      <p:pic>
        <p:nvPicPr>
          <p:cNvPr id="7" name="Graphic 6">
            <a:extLst>
              <a:ext uri="{FF2B5EF4-FFF2-40B4-BE49-F238E27FC236}">
                <a16:creationId xmlns:a16="http://schemas.microsoft.com/office/drawing/2014/main" id="{75506675-2304-3948-8A18-BB70E847D3D5}"/>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8750" t="25323" r="-17290" b="14356"/>
          <a:stretch/>
        </p:blipFill>
        <p:spPr>
          <a:xfrm>
            <a:off x="0" y="0"/>
            <a:ext cx="12014201" cy="6897338"/>
          </a:xfrm>
          <a:prstGeom prst="rect">
            <a:avLst/>
          </a:prstGeom>
        </p:spPr>
      </p:pic>
      <p:sp>
        <p:nvSpPr>
          <p:cNvPr id="2" name="Title 1"/>
          <p:cNvSpPr>
            <a:spLocks noGrp="1"/>
          </p:cNvSpPr>
          <p:nvPr>
            <p:ph type="title"/>
          </p:nvPr>
        </p:nvSpPr>
        <p:spPr>
          <a:xfrm>
            <a:off x="720725" y="685800"/>
            <a:ext cx="5562600" cy="1143000"/>
          </a:xfrm>
        </p:spPr>
        <p:txBody>
          <a:bodyPr anchor="t">
            <a:normAutofit/>
          </a:bodyPr>
          <a:lstStyle>
            <a:lvl1pPr>
              <a:defRPr sz="4000" b="1">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720725" y="1828800"/>
            <a:ext cx="5562600" cy="4470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09049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per layout">
    <p:bg>
      <p:bgPr>
        <a:blipFill dpi="0" rotWithShape="1">
          <a:blip r:embed="rId2">
            <a:alphaModFix amt="30000"/>
            <a:lum/>
          </a:blip>
          <a:srcRect/>
          <a:tile tx="203200" ty="20320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1611" y="685800"/>
            <a:ext cx="8763002" cy="990600"/>
          </a:xfrm>
        </p:spPr>
        <p:txBody>
          <a:bodyPr anchor="t"/>
          <a:lstStyle>
            <a:lvl1pPr>
              <a:lnSpc>
                <a:spcPct val="100000"/>
              </a:lnSpc>
              <a:defRPr sz="4000" b="1">
                <a:solidFill>
                  <a:schemeClr val="accent1"/>
                </a:solidFill>
              </a:defRPr>
            </a:lvl1pPr>
          </a:lstStyle>
          <a:p>
            <a:r>
              <a:rPr lang="en-US"/>
              <a:t>Click to edit Master title style</a:t>
            </a:r>
            <a:endParaRPr dirty="0"/>
          </a:p>
        </p:txBody>
      </p:sp>
      <p:pic>
        <p:nvPicPr>
          <p:cNvPr id="4" name="Graphic 3">
            <a:extLst>
              <a:ext uri="{FF2B5EF4-FFF2-40B4-BE49-F238E27FC236}">
                <a16:creationId xmlns:a16="http://schemas.microsoft.com/office/drawing/2014/main" id="{688A6A42-7A89-44E1-BBDF-14C2FD2245B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50812" y="1309974"/>
            <a:ext cx="1830164" cy="4648200"/>
          </a:xfrm>
          <a:prstGeom prst="rect">
            <a:avLst/>
          </a:prstGeom>
        </p:spPr>
      </p:pic>
      <p:sp>
        <p:nvSpPr>
          <p:cNvPr id="8" name="Content Placeholder 2">
            <a:extLst>
              <a:ext uri="{FF2B5EF4-FFF2-40B4-BE49-F238E27FC236}">
                <a16:creationId xmlns:a16="http://schemas.microsoft.com/office/drawing/2014/main" id="{421512DC-20C8-4928-B94E-9F191902C57E}"/>
              </a:ext>
            </a:extLst>
          </p:cNvPr>
          <p:cNvSpPr>
            <a:spLocks noGrp="1"/>
          </p:cNvSpPr>
          <p:nvPr>
            <p:ph idx="10"/>
          </p:nvPr>
        </p:nvSpPr>
        <p:spPr>
          <a:xfrm>
            <a:off x="2741611" y="1828800"/>
            <a:ext cx="8763002"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3048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859468AF-EFCF-4AAD-ACF4-3BA83EC4AF4E}" type="datetime1">
              <a:rPr lang="en-US" smtClean="0"/>
              <a:pPr/>
              <a:t>9/13/2023</a:t>
            </a:fld>
            <a:endParaRPr lang="en-US" dirty="0"/>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dirty="0"/>
              <a:t>Add a footer</a:t>
            </a:r>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dirty="0"/>
          </a:p>
        </p:txBody>
      </p:sp>
    </p:spTree>
    <p:extLst>
      <p:ext uri="{BB962C8B-B14F-4D97-AF65-F5344CB8AC3E}">
        <p14:creationId xmlns:p14="http://schemas.microsoft.com/office/powerpoint/2010/main" val="2060187724"/>
      </p:ext>
    </p:extLst>
  </p:cSld>
  <p:clrMap bg1="lt1" tx1="dk1" bg2="lt2" tx2="dk2" accent1="accent1" accent2="accent2" accent3="accent3" accent4="accent4" accent5="accent5" accent6="accent6" hlink="hlink" folHlink="folHlink"/>
  <p:sldLayoutIdLst>
    <p:sldLayoutId id="2147483693" r:id="rId1"/>
    <p:sldLayoutId id="2147483701" r:id="rId2"/>
    <p:sldLayoutId id="2147483702" r:id="rId3"/>
    <p:sldLayoutId id="2147483699" r:id="rId4"/>
    <p:sldLayoutId id="2147483700" r:id="rId5"/>
    <p:sldLayoutId id="214748369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1" userDrawn="1">
          <p15:clr>
            <a:srgbClr val="F26B43"/>
          </p15:clr>
        </p15:guide>
        <p15:guide id="2" orient="horz" pos="432" userDrawn="1">
          <p15:clr>
            <a:srgbClr val="F26B43"/>
          </p15:clr>
        </p15:guide>
        <p15:guide id="3" pos="7247" userDrawn="1">
          <p15:clr>
            <a:srgbClr val="F26B43"/>
          </p15:clr>
        </p15:guide>
        <p15:guide id="4"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video.link/w/jjgAc" TargetMode="External"/><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A8C3CD-6599-F05A-7474-FC301E3572A3}"/>
              </a:ext>
            </a:extLst>
          </p:cNvPr>
          <p:cNvPicPr>
            <a:picLocks noChangeAspect="1"/>
          </p:cNvPicPr>
          <p:nvPr/>
        </p:nvPicPr>
        <p:blipFill>
          <a:blip r:embed="rId3"/>
          <a:stretch>
            <a:fillRect/>
          </a:stretch>
        </p:blipFill>
        <p:spPr>
          <a:xfrm>
            <a:off x="1827212" y="76200"/>
            <a:ext cx="7832481" cy="2715260"/>
          </a:xfrm>
          <a:prstGeom prst="rect">
            <a:avLst/>
          </a:prstGeom>
        </p:spPr>
      </p:pic>
      <p:sp>
        <p:nvSpPr>
          <p:cNvPr id="12" name="TextBox 11">
            <a:extLst>
              <a:ext uri="{FF2B5EF4-FFF2-40B4-BE49-F238E27FC236}">
                <a16:creationId xmlns:a16="http://schemas.microsoft.com/office/drawing/2014/main" id="{19D9DB6A-E37E-6ED2-E096-B2721CC550BA}"/>
              </a:ext>
            </a:extLst>
          </p:cNvPr>
          <p:cNvSpPr txBox="1"/>
          <p:nvPr/>
        </p:nvSpPr>
        <p:spPr>
          <a:xfrm>
            <a:off x="2894012" y="2667000"/>
            <a:ext cx="6096000" cy="3600986"/>
          </a:xfrm>
          <a:prstGeom prst="rect">
            <a:avLst/>
          </a:prstGeom>
          <a:noFill/>
        </p:spPr>
        <p:txBody>
          <a:bodyPr wrap="square">
            <a:spAutoFit/>
          </a:bodyPr>
          <a:lstStyle/>
          <a:p>
            <a:pPr algn="ctr"/>
            <a:r>
              <a:rPr lang="en-US" sz="3600" b="1" u="sng" dirty="0">
                <a:solidFill>
                  <a:srgbClr val="000000"/>
                </a:solidFill>
                <a:effectLst/>
                <a:latin typeface="HelloAli" panose="02000603000000000000" pitchFamily="2" charset="0"/>
                <a:ea typeface="HelloAli" panose="02000603000000000000" pitchFamily="2" charset="0"/>
              </a:rPr>
              <a:t>2nd Grade Teachers:</a:t>
            </a:r>
            <a:endParaRPr lang="en-US" sz="36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Ms. Lewis</a:t>
            </a:r>
          </a:p>
          <a:p>
            <a:pPr algn="ctr"/>
            <a:r>
              <a:rPr lang="en-US" sz="3200" b="1" dirty="0">
                <a:solidFill>
                  <a:srgbClr val="000000"/>
                </a:solidFill>
                <a:latin typeface="HelloAli" panose="02000603000000000000" pitchFamily="2" charset="0"/>
                <a:ea typeface="HelloAli" panose="02000603000000000000" pitchFamily="2" charset="0"/>
              </a:rPr>
              <a:t>Ms. Ruffino</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Mrs. Gopaul</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Mrs. Grossweiler</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Ms. Dyal</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Ms. Antoury</a:t>
            </a:r>
            <a:endParaRPr lang="en-US" sz="3200" b="1" dirty="0">
              <a:latin typeface="HelloAli" panose="02000603000000000000" pitchFamily="2" charset="0"/>
              <a:ea typeface="HelloAli" panose="02000603000000000000" pitchFamily="2" charset="0"/>
            </a:endParaRPr>
          </a:p>
        </p:txBody>
      </p:sp>
      <p:sp>
        <p:nvSpPr>
          <p:cNvPr id="2" name="TextBox 1">
            <a:extLst>
              <a:ext uri="{FF2B5EF4-FFF2-40B4-BE49-F238E27FC236}">
                <a16:creationId xmlns:a16="http://schemas.microsoft.com/office/drawing/2014/main" id="{E1DD728B-C68E-4943-33B5-70005090AC5D}"/>
              </a:ext>
            </a:extLst>
          </p:cNvPr>
          <p:cNvSpPr txBox="1"/>
          <p:nvPr/>
        </p:nvSpPr>
        <p:spPr>
          <a:xfrm>
            <a:off x="9523412" y="6324600"/>
            <a:ext cx="1721946" cy="443198"/>
          </a:xfrm>
          <a:prstGeom prst="rect">
            <a:avLst/>
          </a:prstGeom>
          <a:noFill/>
        </p:spPr>
        <p:txBody>
          <a:bodyPr wrap="none" rtlCol="0">
            <a:spAutoFit/>
          </a:bodyPr>
          <a:lstStyle/>
          <a:p>
            <a:pPr>
              <a:lnSpc>
                <a:spcPct val="95000"/>
              </a:lnSpc>
            </a:pPr>
            <a:r>
              <a:rPr lang="en-US" dirty="0" err="1"/>
              <a:t>Mrs.Gopaul</a:t>
            </a:r>
            <a:endParaRPr lang="en-US" dirty="0"/>
          </a:p>
        </p:txBody>
      </p:sp>
    </p:spTree>
    <p:extLst>
      <p:ext uri="{BB962C8B-B14F-4D97-AF65-F5344CB8AC3E}">
        <p14:creationId xmlns:p14="http://schemas.microsoft.com/office/powerpoint/2010/main" val="396748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3E059-3AA1-B9CE-9EBC-8470D73ECC34}"/>
              </a:ext>
            </a:extLst>
          </p:cNvPr>
          <p:cNvSpPr>
            <a:spLocks noGrp="1"/>
          </p:cNvSpPr>
          <p:nvPr>
            <p:ph type="body" sz="quarter" idx="11"/>
          </p:nvPr>
        </p:nvSpPr>
        <p:spPr>
          <a:xfrm>
            <a:off x="4875212" y="304800"/>
            <a:ext cx="7162800" cy="5867400"/>
          </a:xfrm>
        </p:spPr>
        <p:txBody>
          <a:bodyPr>
            <a:noAutofit/>
          </a:bodyPr>
          <a:lstStyle/>
          <a:p>
            <a:pPr marL="0" indent="0">
              <a:buNone/>
            </a:pPr>
            <a:r>
              <a:rPr lang="en-US" sz="4400" b="1" u="sng" dirty="0">
                <a:effectLst/>
                <a:latin typeface="HelloAli" panose="02000603000000000000" pitchFamily="2" charset="0"/>
                <a:ea typeface="HelloAli" panose="02000603000000000000" pitchFamily="2" charset="0"/>
              </a:rPr>
              <a:t>Close Reading</a:t>
            </a:r>
            <a:r>
              <a:rPr lang="en-US" sz="4400" b="1" dirty="0">
                <a:effectLst/>
                <a:latin typeface="HelloAli" panose="02000603000000000000" pitchFamily="2" charset="0"/>
                <a:ea typeface="HelloAli" panose="02000603000000000000" pitchFamily="2" charset="0"/>
              </a:rPr>
              <a:t>:</a:t>
            </a:r>
            <a:endParaRPr lang="en-US" sz="4400" dirty="0">
              <a:effectLst/>
              <a:latin typeface="HelloAli" panose="02000603000000000000" pitchFamily="2" charset="0"/>
              <a:ea typeface="HelloAli" panose="02000603000000000000" pitchFamily="2" charset="0"/>
            </a:endParaRPr>
          </a:p>
          <a:p>
            <a:pPr marL="0" indent="0">
              <a:buNone/>
            </a:pPr>
            <a:r>
              <a:rPr lang="en-US" sz="3200" b="1" dirty="0">
                <a:solidFill>
                  <a:srgbClr val="FFFF00"/>
                </a:solidFill>
                <a:effectLst/>
                <a:latin typeface="HelloAli" panose="02000603000000000000" pitchFamily="2" charset="0"/>
                <a:ea typeface="HelloAli" panose="02000603000000000000" pitchFamily="2" charset="0"/>
              </a:rPr>
              <a:t>Students will learn to:</a:t>
            </a:r>
          </a:p>
          <a:p>
            <a:r>
              <a:rPr lang="en-US" sz="3200" b="1" dirty="0">
                <a:effectLst/>
                <a:latin typeface="HelloAli" panose="02000603000000000000" pitchFamily="2" charset="0"/>
                <a:ea typeface="HelloAli" panose="02000603000000000000" pitchFamily="2" charset="0"/>
              </a:rPr>
              <a:t>Identify the gist/main idea</a:t>
            </a:r>
            <a:r>
              <a:rPr lang="en-US" sz="3200" dirty="0">
                <a:solidFill>
                  <a:srgbClr val="FFFF00"/>
                </a:solidFill>
                <a:effectLst/>
                <a:latin typeface="HelloAli" panose="02000603000000000000" pitchFamily="2" charset="0"/>
                <a:ea typeface="HelloAli" panose="02000603000000000000" pitchFamily="2" charset="0"/>
              </a:rPr>
              <a:t/>
            </a:r>
            <a:br>
              <a:rPr lang="en-US" sz="3200" dirty="0">
                <a:solidFill>
                  <a:srgbClr val="FFFF00"/>
                </a:solidFill>
                <a:effectLst/>
                <a:latin typeface="HelloAli" panose="02000603000000000000" pitchFamily="2" charset="0"/>
                <a:ea typeface="HelloAli" panose="02000603000000000000" pitchFamily="2" charset="0"/>
              </a:rPr>
            </a:br>
            <a:endParaRPr lang="en-US" sz="3200" b="1" dirty="0">
              <a:effectLst/>
              <a:latin typeface="HelloAli" panose="02000603000000000000" pitchFamily="2" charset="0"/>
              <a:ea typeface="HelloAli" panose="02000603000000000000" pitchFamily="2" charset="0"/>
            </a:endParaRPr>
          </a:p>
          <a:p>
            <a:r>
              <a:rPr lang="en-US" sz="3200" b="1" dirty="0">
                <a:effectLst/>
                <a:latin typeface="HelloAli" panose="02000603000000000000" pitchFamily="2" charset="0"/>
                <a:ea typeface="HelloAli" panose="02000603000000000000" pitchFamily="2" charset="0"/>
              </a:rPr>
              <a:t>Annotate the text as they read</a:t>
            </a:r>
            <a:br>
              <a:rPr lang="en-US" sz="3200" b="1" dirty="0">
                <a:effectLst/>
                <a:latin typeface="HelloAli" panose="02000603000000000000" pitchFamily="2" charset="0"/>
                <a:ea typeface="HelloAli" panose="02000603000000000000" pitchFamily="2" charset="0"/>
              </a:rPr>
            </a:br>
            <a:endParaRPr lang="en-US" sz="3200" b="1" dirty="0">
              <a:effectLst/>
              <a:latin typeface="HelloAli" panose="02000603000000000000" pitchFamily="2" charset="0"/>
              <a:ea typeface="HelloAli" panose="02000603000000000000" pitchFamily="2" charset="0"/>
            </a:endParaRPr>
          </a:p>
          <a:p>
            <a:r>
              <a:rPr lang="en-US" sz="3200" b="1" dirty="0">
                <a:effectLst/>
                <a:latin typeface="HelloAli" panose="02000603000000000000" pitchFamily="2" charset="0"/>
                <a:ea typeface="HelloAli" panose="02000603000000000000" pitchFamily="2" charset="0"/>
              </a:rPr>
              <a:t>Provide a written response with text evidence – R.A.C.E.</a:t>
            </a:r>
            <a:endParaRPr lang="en-US" sz="3200" dirty="0">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5A9AB663-14C8-C5A6-33E0-EEAC169DB1CE}"/>
              </a:ext>
            </a:extLst>
          </p:cNvPr>
          <p:cNvSpPr>
            <a:spLocks noGrp="1"/>
          </p:cNvSpPr>
          <p:nvPr>
            <p:ph type="title"/>
          </p:nvPr>
        </p:nvSpPr>
        <p:spPr>
          <a:xfrm rot="20728327">
            <a:off x="337498" y="1044176"/>
            <a:ext cx="3886199" cy="961623"/>
          </a:xfrm>
        </p:spPr>
        <p:txBody>
          <a:bodyPr>
            <a:normAutofit fontScale="90000"/>
          </a:bodyPr>
          <a:lstStyle/>
          <a:p>
            <a:r>
              <a:rPr lang="en-US" sz="8000" dirty="0">
                <a:latin typeface="HelloAli" panose="02000603000000000000" pitchFamily="2" charset="0"/>
                <a:ea typeface="HelloAli" panose="02000603000000000000" pitchFamily="2" charset="0"/>
              </a:rPr>
              <a:t>Reading</a:t>
            </a:r>
          </a:p>
        </p:txBody>
      </p:sp>
      <p:pic>
        <p:nvPicPr>
          <p:cNvPr id="5" name="Picture 4">
            <a:extLst>
              <a:ext uri="{FF2B5EF4-FFF2-40B4-BE49-F238E27FC236}">
                <a16:creationId xmlns:a16="http://schemas.microsoft.com/office/drawing/2014/main" id="{E99713D3-AE9C-3D0D-6FAF-34432F6D5619}"/>
              </a:ext>
            </a:extLst>
          </p:cNvPr>
          <p:cNvPicPr>
            <a:picLocks noChangeAspect="1"/>
          </p:cNvPicPr>
          <p:nvPr/>
        </p:nvPicPr>
        <p:blipFill>
          <a:blip r:embed="rId2"/>
          <a:stretch>
            <a:fillRect/>
          </a:stretch>
        </p:blipFill>
        <p:spPr>
          <a:xfrm>
            <a:off x="379412" y="3010696"/>
            <a:ext cx="4010756" cy="2895600"/>
          </a:xfrm>
          <a:prstGeom prst="rect">
            <a:avLst/>
          </a:prstGeom>
        </p:spPr>
      </p:pic>
      <p:pic>
        <p:nvPicPr>
          <p:cNvPr id="1028" name="Picture 4" descr="SUMMARY Deslea Konza – Understanding the reading process | SmartPrimaryEd">
            <a:extLst>
              <a:ext uri="{FF2B5EF4-FFF2-40B4-BE49-F238E27FC236}">
                <a16:creationId xmlns:a16="http://schemas.microsoft.com/office/drawing/2014/main" id="{03D2E0A2-6DAC-3B5C-ECA2-F13902E70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5906">
            <a:off x="8629332" y="595144"/>
            <a:ext cx="3776684" cy="1695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CA0CA7-8D00-76B2-92D1-D8D063E1FCC5}"/>
              </a:ext>
            </a:extLst>
          </p:cNvPr>
          <p:cNvSpPr txBox="1"/>
          <p:nvPr/>
        </p:nvSpPr>
        <p:spPr>
          <a:xfrm>
            <a:off x="10133012" y="6110002"/>
            <a:ext cx="1300356" cy="443198"/>
          </a:xfrm>
          <a:prstGeom prst="rect">
            <a:avLst/>
          </a:prstGeom>
          <a:noFill/>
        </p:spPr>
        <p:txBody>
          <a:bodyPr wrap="none" rtlCol="0">
            <a:spAutoFit/>
          </a:bodyPr>
          <a:lstStyle/>
          <a:p>
            <a:pPr>
              <a:lnSpc>
                <a:spcPct val="95000"/>
              </a:lnSpc>
            </a:pPr>
            <a:r>
              <a:rPr lang="en-US" dirty="0"/>
              <a:t>Ms. </a:t>
            </a:r>
            <a:r>
              <a:rPr lang="en-US" dirty="0" err="1"/>
              <a:t>Dyal</a:t>
            </a:r>
            <a:endParaRPr lang="en-US" dirty="0"/>
          </a:p>
        </p:txBody>
      </p:sp>
    </p:spTree>
    <p:extLst>
      <p:ext uri="{BB962C8B-B14F-4D97-AF65-F5344CB8AC3E}">
        <p14:creationId xmlns:p14="http://schemas.microsoft.com/office/powerpoint/2010/main" val="284716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B109-C938-220A-B6F5-B97155E9FC6E}"/>
              </a:ext>
            </a:extLst>
          </p:cNvPr>
          <p:cNvSpPr>
            <a:spLocks noGrp="1"/>
          </p:cNvSpPr>
          <p:nvPr>
            <p:ph type="title"/>
          </p:nvPr>
        </p:nvSpPr>
        <p:spPr>
          <a:xfrm>
            <a:off x="684212" y="304800"/>
            <a:ext cx="6019800" cy="1143000"/>
          </a:xfrm>
        </p:spPr>
        <p:txBody>
          <a:bodyPr>
            <a:normAutofit/>
          </a:bodyPr>
          <a:lstStyle/>
          <a:p>
            <a:r>
              <a:rPr lang="en-US" sz="4800" u="sng" dirty="0">
                <a:latin typeface="HelloAli" panose="02000603000000000000" pitchFamily="2" charset="0"/>
                <a:ea typeface="HelloAli" panose="02000603000000000000" pitchFamily="2" charset="0"/>
              </a:rPr>
              <a:t>Writing</a:t>
            </a:r>
          </a:p>
        </p:txBody>
      </p:sp>
      <p:sp>
        <p:nvSpPr>
          <p:cNvPr id="3" name="Content Placeholder 2">
            <a:extLst>
              <a:ext uri="{FF2B5EF4-FFF2-40B4-BE49-F238E27FC236}">
                <a16:creationId xmlns:a16="http://schemas.microsoft.com/office/drawing/2014/main" id="{15484052-38D5-123C-BF46-80E7B0EDAF09}"/>
              </a:ext>
            </a:extLst>
          </p:cNvPr>
          <p:cNvSpPr>
            <a:spLocks noGrp="1"/>
          </p:cNvSpPr>
          <p:nvPr>
            <p:ph idx="1"/>
          </p:nvPr>
        </p:nvSpPr>
        <p:spPr>
          <a:xfrm>
            <a:off x="150812" y="1219200"/>
            <a:ext cx="8388350" cy="5638800"/>
          </a:xfrm>
        </p:spPr>
        <p:txBody>
          <a:bodyPr>
            <a:noAutofit/>
          </a:bodyPr>
          <a:lstStyle/>
          <a:p>
            <a:r>
              <a:rPr lang="en-US" sz="2400" dirty="0">
                <a:solidFill>
                  <a:schemeClr val="accent5"/>
                </a:solidFill>
                <a:effectLst/>
                <a:latin typeface="HelloAli" panose="02000603000000000000" pitchFamily="2" charset="0"/>
                <a:ea typeface="HelloAli" panose="02000603000000000000" pitchFamily="2" charset="0"/>
              </a:rPr>
              <a:t>Some Genres We Will Explore this Year:</a:t>
            </a:r>
          </a:p>
          <a:p>
            <a:pPr>
              <a:buFont typeface="Arial" panose="020B0604020202020204" pitchFamily="34" charset="0"/>
              <a:buChar char="•"/>
            </a:pPr>
            <a:r>
              <a:rPr lang="en-US" sz="2400" b="1" dirty="0">
                <a:solidFill>
                  <a:schemeClr val="accent1">
                    <a:lumMod val="75000"/>
                  </a:schemeClr>
                </a:solidFill>
                <a:effectLst/>
                <a:latin typeface="HelloAli" panose="02000603000000000000" pitchFamily="2" charset="0"/>
                <a:ea typeface="HelloAli" panose="02000603000000000000" pitchFamily="2" charset="0"/>
              </a:rPr>
              <a:t>Personal Narrative Writing</a:t>
            </a:r>
          </a:p>
          <a:p>
            <a:pPr>
              <a:buFont typeface="Arial" panose="020B0604020202020204" pitchFamily="34" charset="0"/>
              <a:buChar char="•"/>
            </a:pPr>
            <a:r>
              <a:rPr lang="en-US" sz="2400" b="1" dirty="0">
                <a:solidFill>
                  <a:schemeClr val="accent1">
                    <a:lumMod val="75000"/>
                  </a:schemeClr>
                </a:solidFill>
                <a:effectLst/>
                <a:latin typeface="HelloAli" panose="02000603000000000000" pitchFamily="2" charset="0"/>
                <a:ea typeface="HelloAli" panose="02000603000000000000" pitchFamily="2" charset="0"/>
              </a:rPr>
              <a:t>Informational Writing</a:t>
            </a:r>
          </a:p>
          <a:p>
            <a:pPr>
              <a:buFont typeface="Arial" panose="020B0604020202020204" pitchFamily="34" charset="0"/>
              <a:buChar char="•"/>
            </a:pPr>
            <a:r>
              <a:rPr lang="en-US" sz="2400" b="1" dirty="0">
                <a:solidFill>
                  <a:schemeClr val="accent1">
                    <a:lumMod val="75000"/>
                  </a:schemeClr>
                </a:solidFill>
                <a:effectLst/>
                <a:latin typeface="HelloAli" panose="02000603000000000000" pitchFamily="2" charset="0"/>
                <a:ea typeface="HelloAli" panose="02000603000000000000" pitchFamily="2" charset="0"/>
              </a:rPr>
              <a:t>Persuasive Writing</a:t>
            </a:r>
            <a:r>
              <a:rPr lang="en-US" sz="2400" dirty="0">
                <a:solidFill>
                  <a:srgbClr val="760096"/>
                </a:solidFill>
                <a:effectLst/>
                <a:latin typeface="HelloAli" panose="02000603000000000000" pitchFamily="2" charset="0"/>
                <a:ea typeface="HelloAli" panose="02000603000000000000" pitchFamily="2" charset="0"/>
              </a:rPr>
              <a:t/>
            </a:r>
            <a:br>
              <a:rPr lang="en-US" sz="2400" dirty="0">
                <a:solidFill>
                  <a:srgbClr val="760096"/>
                </a:solidFill>
                <a:effectLst/>
                <a:latin typeface="HelloAli" panose="02000603000000000000" pitchFamily="2" charset="0"/>
                <a:ea typeface="HelloAli" panose="02000603000000000000" pitchFamily="2" charset="0"/>
              </a:rPr>
            </a:br>
            <a:endParaRPr lang="en-US" sz="2400" dirty="0">
              <a:solidFill>
                <a:srgbClr val="760096"/>
              </a:solidFill>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2400" dirty="0">
                <a:solidFill>
                  <a:schemeClr val="tx2">
                    <a:lumMod val="75000"/>
                  </a:schemeClr>
                </a:solidFill>
                <a:effectLst/>
                <a:latin typeface="HelloAli" panose="02000603000000000000" pitchFamily="2" charset="0"/>
                <a:ea typeface="HelloAli" panose="02000603000000000000" pitchFamily="2" charset="0"/>
              </a:rPr>
              <a:t>Students will learn to draft, edit, revise with details, and publish their writing pieces.</a:t>
            </a:r>
          </a:p>
          <a:p>
            <a:r>
              <a:rPr lang="en-US" sz="2400" dirty="0">
                <a:solidFill>
                  <a:schemeClr val="tx2">
                    <a:lumMod val="75000"/>
                  </a:schemeClr>
                </a:solidFill>
                <a:effectLst/>
                <a:latin typeface="HelloAli" panose="02000603000000000000" pitchFamily="2" charset="0"/>
                <a:ea typeface="HelloAli" panose="02000603000000000000" pitchFamily="2" charset="0"/>
              </a:rPr>
              <a:t>Students will also learn the format for written responses – R.A.C.E.</a:t>
            </a:r>
            <a:endParaRPr lang="en-US" sz="2400" dirty="0">
              <a:solidFill>
                <a:schemeClr val="tx2">
                  <a:lumMod val="75000"/>
                </a:schemeClr>
              </a:solidFill>
              <a:latin typeface="HelloAli" panose="02000603000000000000" pitchFamily="2" charset="0"/>
              <a:ea typeface="HelloAli" panose="02000603000000000000" pitchFamily="2" charset="0"/>
            </a:endParaRPr>
          </a:p>
        </p:txBody>
      </p:sp>
      <p:pic>
        <p:nvPicPr>
          <p:cNvPr id="2050" name="Picture 2" descr="RACE Strategy (Reading Response) by Passion for Education | TPT">
            <a:extLst>
              <a:ext uri="{FF2B5EF4-FFF2-40B4-BE49-F238E27FC236}">
                <a16:creationId xmlns:a16="http://schemas.microsoft.com/office/drawing/2014/main" id="{A338A69A-D786-CEDC-D60C-DC40E5EC0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812" y="152400"/>
            <a:ext cx="3657600" cy="4539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the RACE Strategy? An All You Need to Know Guide - Read Relevant">
            <a:extLst>
              <a:ext uri="{FF2B5EF4-FFF2-40B4-BE49-F238E27FC236}">
                <a16:creationId xmlns:a16="http://schemas.microsoft.com/office/drawing/2014/main" id="{44AC3A8F-7323-B0DE-A732-DDDE1D8F7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049" y="469197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269C5D-F4F6-6060-AF51-8E46E0591447}"/>
              </a:ext>
            </a:extLst>
          </p:cNvPr>
          <p:cNvPicPr>
            <a:picLocks noChangeAspect="1"/>
          </p:cNvPicPr>
          <p:nvPr/>
        </p:nvPicPr>
        <p:blipFill>
          <a:blip r:embed="rId4"/>
          <a:stretch>
            <a:fillRect/>
          </a:stretch>
        </p:blipFill>
        <p:spPr>
          <a:xfrm rot="9487117">
            <a:off x="5454592" y="1884306"/>
            <a:ext cx="1972139" cy="1972139"/>
          </a:xfrm>
          <a:prstGeom prst="rect">
            <a:avLst/>
          </a:prstGeom>
        </p:spPr>
      </p:pic>
      <p:sp>
        <p:nvSpPr>
          <p:cNvPr id="4" name="TextBox 3">
            <a:extLst>
              <a:ext uri="{FF2B5EF4-FFF2-40B4-BE49-F238E27FC236}">
                <a16:creationId xmlns:a16="http://schemas.microsoft.com/office/drawing/2014/main" id="{D9A84137-641F-D5AD-245B-06BE80190AD9}"/>
              </a:ext>
            </a:extLst>
          </p:cNvPr>
          <p:cNvSpPr txBox="1"/>
          <p:nvPr/>
        </p:nvSpPr>
        <p:spPr>
          <a:xfrm>
            <a:off x="6780212" y="6262402"/>
            <a:ext cx="1465466" cy="443198"/>
          </a:xfrm>
          <a:prstGeom prst="rect">
            <a:avLst/>
          </a:prstGeom>
          <a:noFill/>
        </p:spPr>
        <p:txBody>
          <a:bodyPr wrap="none" rtlCol="0">
            <a:spAutoFit/>
          </a:bodyPr>
          <a:lstStyle/>
          <a:p>
            <a:pPr>
              <a:lnSpc>
                <a:spcPct val="95000"/>
              </a:lnSpc>
            </a:pPr>
            <a:r>
              <a:rPr lang="en-US" dirty="0"/>
              <a:t>Ms. Lewis</a:t>
            </a:r>
          </a:p>
        </p:txBody>
      </p:sp>
    </p:spTree>
    <p:extLst>
      <p:ext uri="{BB962C8B-B14F-4D97-AF65-F5344CB8AC3E}">
        <p14:creationId xmlns:p14="http://schemas.microsoft.com/office/powerpoint/2010/main" val="161196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1AF9-BC47-ECCA-9DF6-6891E5A3E7BE}"/>
              </a:ext>
            </a:extLst>
          </p:cNvPr>
          <p:cNvSpPr>
            <a:spLocks noGrp="1"/>
          </p:cNvSpPr>
          <p:nvPr>
            <p:ph type="title"/>
          </p:nvPr>
        </p:nvSpPr>
        <p:spPr>
          <a:xfrm>
            <a:off x="74612" y="152400"/>
            <a:ext cx="7086600" cy="762000"/>
          </a:xfrm>
        </p:spPr>
        <p:txBody>
          <a:bodyPr>
            <a:normAutofit/>
          </a:bodyPr>
          <a:lstStyle/>
          <a:p>
            <a:pPr algn="ctr"/>
            <a:r>
              <a:rPr lang="en-US" u="sng" dirty="0">
                <a:latin typeface="HelloAli" panose="02000603000000000000" pitchFamily="2" charset="0"/>
                <a:ea typeface="HelloAli" panose="02000603000000000000" pitchFamily="2" charset="0"/>
              </a:rPr>
              <a:t>Mathematic Concepts</a:t>
            </a:r>
          </a:p>
        </p:txBody>
      </p:sp>
      <p:sp>
        <p:nvSpPr>
          <p:cNvPr id="3" name="Content Placeholder 2">
            <a:extLst>
              <a:ext uri="{FF2B5EF4-FFF2-40B4-BE49-F238E27FC236}">
                <a16:creationId xmlns:a16="http://schemas.microsoft.com/office/drawing/2014/main" id="{413FB945-EFFD-8062-EE66-3595AEE64CE1}"/>
              </a:ext>
            </a:extLst>
          </p:cNvPr>
          <p:cNvSpPr>
            <a:spLocks noGrp="1"/>
          </p:cNvSpPr>
          <p:nvPr>
            <p:ph idx="1"/>
          </p:nvPr>
        </p:nvSpPr>
        <p:spPr>
          <a:xfrm>
            <a:off x="190500" y="762000"/>
            <a:ext cx="7086599" cy="5003800"/>
          </a:xfrm>
        </p:spPr>
        <p:txBody>
          <a:bodyPr>
            <a:noAutofit/>
          </a:bodyPr>
          <a:lstStyle/>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Number Concepts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Numbers to 1000</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Basic Facts &amp; Relationships</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2-Digit Addition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2-Digit Subtraction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3-Digit Addition &amp; Subtraction</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Money &amp; Time</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Length in Customary Units</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Length in Metric Units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Data - Graphs and Charts</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Geometry &amp; Fraction Concepts</a:t>
            </a:r>
            <a:endParaRPr lang="en-US" sz="2400" dirty="0">
              <a:solidFill>
                <a:schemeClr val="tx2">
                  <a:lumMod val="50000"/>
                </a:schemeClr>
              </a:solidFill>
              <a:latin typeface="HelloAli" panose="02000603000000000000" pitchFamily="2" charset="0"/>
              <a:ea typeface="HelloAli" panose="02000603000000000000" pitchFamily="2" charset="0"/>
            </a:endParaRPr>
          </a:p>
        </p:txBody>
      </p:sp>
      <p:pic>
        <p:nvPicPr>
          <p:cNvPr id="5" name="Picture 4">
            <a:extLst>
              <a:ext uri="{FF2B5EF4-FFF2-40B4-BE49-F238E27FC236}">
                <a16:creationId xmlns:a16="http://schemas.microsoft.com/office/drawing/2014/main" id="{73C8C101-7DDA-6543-BA34-620ECDBB2350}"/>
              </a:ext>
            </a:extLst>
          </p:cNvPr>
          <p:cNvPicPr>
            <a:picLocks noChangeAspect="1"/>
          </p:cNvPicPr>
          <p:nvPr/>
        </p:nvPicPr>
        <p:blipFill>
          <a:blip r:embed="rId2"/>
          <a:stretch>
            <a:fillRect/>
          </a:stretch>
        </p:blipFill>
        <p:spPr>
          <a:xfrm>
            <a:off x="7380371" y="2713750"/>
            <a:ext cx="1622081" cy="1765428"/>
          </a:xfrm>
          <a:prstGeom prst="rect">
            <a:avLst/>
          </a:prstGeom>
        </p:spPr>
      </p:pic>
      <p:pic>
        <p:nvPicPr>
          <p:cNvPr id="7" name="Picture 6">
            <a:extLst>
              <a:ext uri="{FF2B5EF4-FFF2-40B4-BE49-F238E27FC236}">
                <a16:creationId xmlns:a16="http://schemas.microsoft.com/office/drawing/2014/main" id="{2C9B889F-2600-7485-7202-C220996EC69F}"/>
              </a:ext>
            </a:extLst>
          </p:cNvPr>
          <p:cNvPicPr>
            <a:picLocks noChangeAspect="1"/>
          </p:cNvPicPr>
          <p:nvPr/>
        </p:nvPicPr>
        <p:blipFill>
          <a:blip r:embed="rId3"/>
          <a:stretch>
            <a:fillRect/>
          </a:stretch>
        </p:blipFill>
        <p:spPr>
          <a:xfrm>
            <a:off x="4284259" y="2684206"/>
            <a:ext cx="1733953" cy="1794972"/>
          </a:xfrm>
          <a:prstGeom prst="rect">
            <a:avLst/>
          </a:prstGeom>
        </p:spPr>
      </p:pic>
      <p:pic>
        <p:nvPicPr>
          <p:cNvPr id="9" name="Picture 8">
            <a:extLst>
              <a:ext uri="{FF2B5EF4-FFF2-40B4-BE49-F238E27FC236}">
                <a16:creationId xmlns:a16="http://schemas.microsoft.com/office/drawing/2014/main" id="{FE1491F7-3310-5F17-2AF0-E0191B02598D}"/>
              </a:ext>
            </a:extLst>
          </p:cNvPr>
          <p:cNvPicPr>
            <a:picLocks noChangeAspect="1"/>
          </p:cNvPicPr>
          <p:nvPr/>
        </p:nvPicPr>
        <p:blipFill>
          <a:blip r:embed="rId4"/>
          <a:stretch>
            <a:fillRect/>
          </a:stretch>
        </p:blipFill>
        <p:spPr>
          <a:xfrm>
            <a:off x="10156720" y="0"/>
            <a:ext cx="2032105" cy="2032105"/>
          </a:xfrm>
          <a:prstGeom prst="rect">
            <a:avLst/>
          </a:prstGeom>
        </p:spPr>
      </p:pic>
      <p:pic>
        <p:nvPicPr>
          <p:cNvPr id="13" name="Picture 12">
            <a:extLst>
              <a:ext uri="{FF2B5EF4-FFF2-40B4-BE49-F238E27FC236}">
                <a16:creationId xmlns:a16="http://schemas.microsoft.com/office/drawing/2014/main" id="{BF2E685E-D731-9EAD-15CF-3F83A0DB86E2}"/>
              </a:ext>
            </a:extLst>
          </p:cNvPr>
          <p:cNvPicPr>
            <a:picLocks noChangeAspect="1"/>
          </p:cNvPicPr>
          <p:nvPr/>
        </p:nvPicPr>
        <p:blipFill>
          <a:blip r:embed="rId5"/>
          <a:stretch>
            <a:fillRect/>
          </a:stretch>
        </p:blipFill>
        <p:spPr>
          <a:xfrm>
            <a:off x="4570412" y="4705350"/>
            <a:ext cx="4124325" cy="2000250"/>
          </a:xfrm>
          <a:prstGeom prst="rect">
            <a:avLst/>
          </a:prstGeom>
        </p:spPr>
      </p:pic>
      <p:sp>
        <p:nvSpPr>
          <p:cNvPr id="15" name="TextBox 14">
            <a:extLst>
              <a:ext uri="{FF2B5EF4-FFF2-40B4-BE49-F238E27FC236}">
                <a16:creationId xmlns:a16="http://schemas.microsoft.com/office/drawing/2014/main" id="{17A207DA-AFBE-4889-6940-EE43E3E28D49}"/>
              </a:ext>
            </a:extLst>
          </p:cNvPr>
          <p:cNvSpPr txBox="1"/>
          <p:nvPr/>
        </p:nvSpPr>
        <p:spPr>
          <a:xfrm>
            <a:off x="4446430" y="794683"/>
            <a:ext cx="4619781" cy="2308324"/>
          </a:xfrm>
          <a:prstGeom prst="rect">
            <a:avLst/>
          </a:prstGeom>
          <a:noFill/>
        </p:spPr>
        <p:txBody>
          <a:bodyPr wrap="square">
            <a:spAutoFit/>
          </a:bodyPr>
          <a:lstStyle/>
          <a:p>
            <a:pPr algn="ctr"/>
            <a:r>
              <a:rPr lang="en-US" b="1" u="sng" dirty="0">
                <a:solidFill>
                  <a:srgbClr val="000000"/>
                </a:solidFill>
                <a:effectLst/>
                <a:latin typeface="HelloAli" panose="02000603000000000000" pitchFamily="2" charset="0"/>
                <a:ea typeface="HelloAli" panose="02000603000000000000" pitchFamily="2" charset="0"/>
              </a:rPr>
              <a:t>Math Program: enVision Mathematics </a:t>
            </a:r>
            <a:r>
              <a:rPr lang="en-US" b="0" i="0" dirty="0">
                <a:solidFill>
                  <a:srgbClr val="000000"/>
                </a:solidFill>
                <a:effectLst/>
                <a:latin typeface="HelloAli" panose="02000603000000000000" pitchFamily="2" charset="0"/>
                <a:ea typeface="HelloAli" panose="02000603000000000000" pitchFamily="2" charset="0"/>
              </a:rPr>
              <a:t>focuses on deep conceptual math understanding aided by visual models, and personalized learning. </a:t>
            </a:r>
            <a:endParaRPr lang="en-US" dirty="0">
              <a:latin typeface="HelloAli" panose="02000603000000000000" pitchFamily="2" charset="0"/>
              <a:ea typeface="HelloAli" panose="02000603000000000000" pitchFamily="2" charset="0"/>
            </a:endParaRPr>
          </a:p>
        </p:txBody>
      </p:sp>
      <p:sp>
        <p:nvSpPr>
          <p:cNvPr id="4" name="TextBox 3">
            <a:extLst>
              <a:ext uri="{FF2B5EF4-FFF2-40B4-BE49-F238E27FC236}">
                <a16:creationId xmlns:a16="http://schemas.microsoft.com/office/drawing/2014/main" id="{65B1B8FE-7B30-9EF7-E8E2-CAE6A85078AA}"/>
              </a:ext>
            </a:extLst>
          </p:cNvPr>
          <p:cNvSpPr txBox="1"/>
          <p:nvPr/>
        </p:nvSpPr>
        <p:spPr>
          <a:xfrm>
            <a:off x="10156720" y="6096000"/>
            <a:ext cx="1465466" cy="443198"/>
          </a:xfrm>
          <a:prstGeom prst="rect">
            <a:avLst/>
          </a:prstGeom>
          <a:noFill/>
        </p:spPr>
        <p:txBody>
          <a:bodyPr wrap="none" rtlCol="0">
            <a:spAutoFit/>
          </a:bodyPr>
          <a:lstStyle/>
          <a:p>
            <a:pPr>
              <a:lnSpc>
                <a:spcPct val="95000"/>
              </a:lnSpc>
            </a:pPr>
            <a:r>
              <a:rPr lang="en-US" dirty="0"/>
              <a:t>Ms. Lewis</a:t>
            </a:r>
          </a:p>
        </p:txBody>
      </p:sp>
    </p:spTree>
    <p:extLst>
      <p:ext uri="{BB962C8B-B14F-4D97-AF65-F5344CB8AC3E}">
        <p14:creationId xmlns:p14="http://schemas.microsoft.com/office/powerpoint/2010/main" val="24795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E33797-2AB7-DB5C-AE1F-B25FBC85A994}"/>
              </a:ext>
            </a:extLst>
          </p:cNvPr>
          <p:cNvSpPr>
            <a:spLocks noGrp="1"/>
          </p:cNvSpPr>
          <p:nvPr>
            <p:ph type="body" sz="quarter" idx="11"/>
          </p:nvPr>
        </p:nvSpPr>
        <p:spPr>
          <a:xfrm>
            <a:off x="3505199" y="3408980"/>
            <a:ext cx="7770813" cy="3657600"/>
          </a:xfrm>
        </p:spPr>
        <p:txBody>
          <a:bodyPr>
            <a:normAutofit/>
          </a:bodyPr>
          <a:lstStyle/>
          <a:p>
            <a:pPr>
              <a:buFont typeface="Arial" panose="020B0604020202020204" pitchFamily="34" charset="0"/>
              <a:buChar char="•"/>
            </a:pPr>
            <a:r>
              <a:rPr lang="en-US" sz="4000" b="1" dirty="0">
                <a:effectLst/>
                <a:latin typeface="HelloAli" panose="02000603000000000000" pitchFamily="2" charset="0"/>
                <a:ea typeface="HelloAli" panose="02000603000000000000" pitchFamily="2" charset="0"/>
              </a:rPr>
              <a:t>Plants and Animals Adaptions</a:t>
            </a:r>
          </a:p>
          <a:p>
            <a:pPr marL="0" indent="0">
              <a:buNone/>
            </a:pPr>
            <a:endParaRPr lang="en-US" sz="1400" b="1" dirty="0">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4000" b="1" dirty="0">
                <a:effectLst/>
                <a:latin typeface="HelloAli" panose="02000603000000000000" pitchFamily="2" charset="0"/>
                <a:ea typeface="HelloAli" panose="02000603000000000000" pitchFamily="2" charset="0"/>
              </a:rPr>
              <a:t>Properties of Materials </a:t>
            </a:r>
          </a:p>
          <a:p>
            <a:pPr marL="0" indent="0">
              <a:buNone/>
            </a:pPr>
            <a:endParaRPr lang="en-US" sz="1100" b="1" dirty="0">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4000" b="1" dirty="0">
                <a:latin typeface="HelloAli" panose="02000603000000000000" pitchFamily="2" charset="0"/>
                <a:ea typeface="HelloAli" panose="02000603000000000000" pitchFamily="2" charset="0"/>
              </a:rPr>
              <a:t>Changing Landforms</a:t>
            </a:r>
            <a:endParaRPr lang="en-US" sz="4400" b="1" dirty="0">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1838A6B8-4940-884E-0E68-99B71F3955A2}"/>
              </a:ext>
            </a:extLst>
          </p:cNvPr>
          <p:cNvSpPr>
            <a:spLocks noGrp="1"/>
          </p:cNvSpPr>
          <p:nvPr>
            <p:ph type="title"/>
          </p:nvPr>
        </p:nvSpPr>
        <p:spPr>
          <a:xfrm rot="20175682">
            <a:off x="-69796" y="506110"/>
            <a:ext cx="4744221" cy="2708960"/>
          </a:xfrm>
        </p:spPr>
        <p:txBody>
          <a:bodyPr>
            <a:normAutofit fontScale="90000"/>
          </a:bodyPr>
          <a:lstStyle/>
          <a:p>
            <a:pPr algn="ctr"/>
            <a:r>
              <a:rPr lang="en-US" sz="8000" dirty="0">
                <a:solidFill>
                  <a:srgbClr val="00B050"/>
                </a:solidFill>
                <a:latin typeface="HelloAli" panose="02000603000000000000" pitchFamily="2" charset="0"/>
                <a:ea typeface="HelloAli" panose="02000603000000000000" pitchFamily="2" charset="0"/>
              </a:rPr>
              <a:t>Amplify Science Units</a:t>
            </a:r>
          </a:p>
        </p:txBody>
      </p:sp>
      <p:pic>
        <p:nvPicPr>
          <p:cNvPr id="5" name="Picture 4">
            <a:extLst>
              <a:ext uri="{FF2B5EF4-FFF2-40B4-BE49-F238E27FC236}">
                <a16:creationId xmlns:a16="http://schemas.microsoft.com/office/drawing/2014/main" id="{7862031F-FF01-D321-CD66-397921F9F67E}"/>
              </a:ext>
            </a:extLst>
          </p:cNvPr>
          <p:cNvPicPr>
            <a:picLocks noChangeAspect="1"/>
          </p:cNvPicPr>
          <p:nvPr/>
        </p:nvPicPr>
        <p:blipFill>
          <a:blip r:embed="rId2"/>
          <a:stretch>
            <a:fillRect/>
          </a:stretch>
        </p:blipFill>
        <p:spPr>
          <a:xfrm>
            <a:off x="38881" y="3886200"/>
            <a:ext cx="3409950" cy="2561251"/>
          </a:xfrm>
          <a:prstGeom prst="rect">
            <a:avLst/>
          </a:prstGeom>
        </p:spPr>
      </p:pic>
      <p:pic>
        <p:nvPicPr>
          <p:cNvPr id="9" name="Picture 8">
            <a:extLst>
              <a:ext uri="{FF2B5EF4-FFF2-40B4-BE49-F238E27FC236}">
                <a16:creationId xmlns:a16="http://schemas.microsoft.com/office/drawing/2014/main" id="{DCA84956-3E8C-2FFC-BCE8-0C86443A90D7}"/>
              </a:ext>
            </a:extLst>
          </p:cNvPr>
          <p:cNvPicPr>
            <a:picLocks noChangeAspect="1"/>
          </p:cNvPicPr>
          <p:nvPr/>
        </p:nvPicPr>
        <p:blipFill>
          <a:blip r:embed="rId3"/>
          <a:stretch>
            <a:fillRect/>
          </a:stretch>
        </p:blipFill>
        <p:spPr>
          <a:xfrm>
            <a:off x="5637212" y="20018"/>
            <a:ext cx="5638800" cy="2799382"/>
          </a:xfrm>
          <a:prstGeom prst="rect">
            <a:avLst/>
          </a:prstGeom>
        </p:spPr>
      </p:pic>
      <p:pic>
        <p:nvPicPr>
          <p:cNvPr id="2052" name="Picture 4" descr="Material Details for Amplify Science Grade 2 Kit Bundle - MIDAS">
            <a:extLst>
              <a:ext uri="{FF2B5EF4-FFF2-40B4-BE49-F238E27FC236}">
                <a16:creationId xmlns:a16="http://schemas.microsoft.com/office/drawing/2014/main" id="{5760E655-FA08-32D0-CF32-2D01CB6E7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1543" y="4267200"/>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7BF09A-666E-BC90-C3E0-DBBCC8B6D6F9}"/>
              </a:ext>
            </a:extLst>
          </p:cNvPr>
          <p:cNvSpPr txBox="1"/>
          <p:nvPr/>
        </p:nvSpPr>
        <p:spPr>
          <a:xfrm>
            <a:off x="10437812" y="2985802"/>
            <a:ext cx="1465466" cy="443198"/>
          </a:xfrm>
          <a:prstGeom prst="rect">
            <a:avLst/>
          </a:prstGeom>
          <a:noFill/>
        </p:spPr>
        <p:txBody>
          <a:bodyPr wrap="none" rtlCol="0">
            <a:spAutoFit/>
          </a:bodyPr>
          <a:lstStyle/>
          <a:p>
            <a:pPr>
              <a:lnSpc>
                <a:spcPct val="95000"/>
              </a:lnSpc>
            </a:pPr>
            <a:r>
              <a:rPr lang="en-US" dirty="0"/>
              <a:t>Ms. Lewis</a:t>
            </a:r>
          </a:p>
        </p:txBody>
      </p:sp>
    </p:spTree>
    <p:extLst>
      <p:ext uri="{BB962C8B-B14F-4D97-AF65-F5344CB8AC3E}">
        <p14:creationId xmlns:p14="http://schemas.microsoft.com/office/powerpoint/2010/main" val="19155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584A28-D5A7-A7BF-729E-F8924C1CC0A5}"/>
              </a:ext>
            </a:extLst>
          </p:cNvPr>
          <p:cNvSpPr>
            <a:spLocks noGrp="1"/>
          </p:cNvSpPr>
          <p:nvPr>
            <p:ph type="body" sz="quarter" idx="11"/>
          </p:nvPr>
        </p:nvSpPr>
        <p:spPr>
          <a:xfrm>
            <a:off x="4418012" y="1447800"/>
            <a:ext cx="7620000" cy="6019800"/>
          </a:xfrm>
        </p:spPr>
        <p:txBody>
          <a:bodyPr>
            <a:normAutofit/>
          </a:bodyPr>
          <a:lstStyle/>
          <a:p>
            <a:pPr marL="0" indent="0" algn="ctr">
              <a:buNone/>
            </a:pPr>
            <a:r>
              <a:rPr lang="en-US" sz="4400" u="sng" dirty="0">
                <a:solidFill>
                  <a:srgbClr val="7030A0"/>
                </a:solidFill>
                <a:latin typeface="HelloAli" panose="02000603000000000000" pitchFamily="2" charset="0"/>
                <a:ea typeface="HelloAli" panose="02000603000000000000" pitchFamily="2" charset="0"/>
              </a:rPr>
              <a:t>Units of Study</a:t>
            </a:r>
          </a:p>
          <a:p>
            <a:pPr>
              <a:lnSpc>
                <a:spcPct val="150000"/>
              </a:lnSpc>
            </a:pPr>
            <a:r>
              <a:rPr lang="en-US" sz="3000" b="1" dirty="0">
                <a:effectLst/>
                <a:latin typeface="HelloAli" panose="02000603000000000000" pitchFamily="2" charset="0"/>
                <a:ea typeface="HelloAli" panose="02000603000000000000" pitchFamily="2" charset="0"/>
              </a:rPr>
              <a:t>Our Community's Geography </a:t>
            </a:r>
          </a:p>
          <a:p>
            <a:pPr>
              <a:lnSpc>
                <a:spcPct val="150000"/>
              </a:lnSpc>
            </a:pPr>
            <a:r>
              <a:rPr lang="en-US" sz="3000" b="1" dirty="0">
                <a:latin typeface="HelloAli" panose="02000603000000000000" pitchFamily="2" charset="0"/>
                <a:ea typeface="HelloAli" panose="02000603000000000000" pitchFamily="2" charset="0"/>
              </a:rPr>
              <a:t>New York City Over Time</a:t>
            </a:r>
          </a:p>
          <a:p>
            <a:pPr>
              <a:lnSpc>
                <a:spcPct val="150000"/>
              </a:lnSpc>
            </a:pPr>
            <a:r>
              <a:rPr lang="en-US" sz="3000" b="1" dirty="0">
                <a:effectLst/>
                <a:latin typeface="HelloAli" panose="02000603000000000000" pitchFamily="2" charset="0"/>
                <a:ea typeface="HelloAli" panose="02000603000000000000" pitchFamily="2" charset="0"/>
              </a:rPr>
              <a:t>Urban, Suburban, and Rural Communities</a:t>
            </a:r>
          </a:p>
          <a:p>
            <a:pPr>
              <a:lnSpc>
                <a:spcPct val="150000"/>
              </a:lnSpc>
            </a:pPr>
            <a:r>
              <a:rPr lang="en-US" sz="3000" b="1" dirty="0">
                <a:effectLst/>
                <a:latin typeface="HelloAli" panose="02000603000000000000" pitchFamily="2" charset="0"/>
                <a:ea typeface="HelloAli" panose="02000603000000000000" pitchFamily="2" charset="0"/>
              </a:rPr>
              <a:t>Rights, Rules, and Responsibilities</a:t>
            </a:r>
            <a:r>
              <a:rPr lang="en-US" sz="3000" b="1" dirty="0">
                <a:solidFill>
                  <a:srgbClr val="000096"/>
                </a:solidFill>
                <a:effectLst/>
                <a:latin typeface="HelloAli" panose="02000603000000000000" pitchFamily="2" charset="0"/>
                <a:ea typeface="HelloAli" panose="02000603000000000000" pitchFamily="2" charset="0"/>
              </a:rPr>
              <a:t/>
            </a:r>
            <a:br>
              <a:rPr lang="en-US" sz="3000" b="1" dirty="0">
                <a:solidFill>
                  <a:srgbClr val="000096"/>
                </a:solidFill>
                <a:effectLst/>
                <a:latin typeface="HelloAli" panose="02000603000000000000" pitchFamily="2" charset="0"/>
                <a:ea typeface="HelloAli" panose="02000603000000000000" pitchFamily="2" charset="0"/>
              </a:rPr>
            </a:br>
            <a:endParaRPr lang="en-US" sz="3000" b="1" dirty="0">
              <a:solidFill>
                <a:srgbClr val="000096"/>
              </a:solidFill>
              <a:effectLst/>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55CD2310-E188-9E29-3B57-72FB50C21AC6}"/>
              </a:ext>
            </a:extLst>
          </p:cNvPr>
          <p:cNvSpPr>
            <a:spLocks noGrp="1"/>
          </p:cNvSpPr>
          <p:nvPr>
            <p:ph type="title"/>
          </p:nvPr>
        </p:nvSpPr>
        <p:spPr>
          <a:xfrm rot="20544127">
            <a:off x="188243" y="435334"/>
            <a:ext cx="4571999" cy="3380668"/>
          </a:xfrm>
        </p:spPr>
        <p:txBody>
          <a:bodyPr>
            <a:normAutofit/>
          </a:bodyPr>
          <a:lstStyle/>
          <a:p>
            <a:pPr algn="ctr"/>
            <a:r>
              <a:rPr lang="en-US" sz="6000" dirty="0">
                <a:solidFill>
                  <a:srgbClr val="7030A0"/>
                </a:solidFill>
                <a:latin typeface="HelloAli" panose="02000603000000000000" pitchFamily="2" charset="0"/>
                <a:ea typeface="HelloAli" panose="02000603000000000000" pitchFamily="2" charset="0"/>
              </a:rPr>
              <a:t>Passport to Social Studies</a:t>
            </a:r>
          </a:p>
        </p:txBody>
      </p:sp>
      <p:pic>
        <p:nvPicPr>
          <p:cNvPr id="5" name="Picture 4">
            <a:extLst>
              <a:ext uri="{FF2B5EF4-FFF2-40B4-BE49-F238E27FC236}">
                <a16:creationId xmlns:a16="http://schemas.microsoft.com/office/drawing/2014/main" id="{E9467466-7689-1A40-2D83-E62E4821CB13}"/>
              </a:ext>
            </a:extLst>
          </p:cNvPr>
          <p:cNvPicPr>
            <a:picLocks noChangeAspect="1"/>
          </p:cNvPicPr>
          <p:nvPr/>
        </p:nvPicPr>
        <p:blipFill>
          <a:blip r:embed="rId2"/>
          <a:stretch>
            <a:fillRect/>
          </a:stretch>
        </p:blipFill>
        <p:spPr>
          <a:xfrm>
            <a:off x="9983673" y="2895600"/>
            <a:ext cx="2222614" cy="1670136"/>
          </a:xfrm>
          <a:prstGeom prst="rect">
            <a:avLst/>
          </a:prstGeom>
        </p:spPr>
      </p:pic>
      <p:pic>
        <p:nvPicPr>
          <p:cNvPr id="7" name="Picture 6">
            <a:extLst>
              <a:ext uri="{FF2B5EF4-FFF2-40B4-BE49-F238E27FC236}">
                <a16:creationId xmlns:a16="http://schemas.microsoft.com/office/drawing/2014/main" id="{A92A6DA0-68A1-C957-6C0F-E6A5B5C7DB26}"/>
              </a:ext>
            </a:extLst>
          </p:cNvPr>
          <p:cNvPicPr>
            <a:picLocks noChangeAspect="1"/>
          </p:cNvPicPr>
          <p:nvPr/>
        </p:nvPicPr>
        <p:blipFill>
          <a:blip r:embed="rId3"/>
          <a:stretch>
            <a:fillRect/>
          </a:stretch>
        </p:blipFill>
        <p:spPr>
          <a:xfrm>
            <a:off x="17462" y="3276600"/>
            <a:ext cx="4251497" cy="3240585"/>
          </a:xfrm>
          <a:prstGeom prst="rect">
            <a:avLst/>
          </a:prstGeom>
        </p:spPr>
      </p:pic>
      <p:pic>
        <p:nvPicPr>
          <p:cNvPr id="9" name="Picture 8">
            <a:extLst>
              <a:ext uri="{FF2B5EF4-FFF2-40B4-BE49-F238E27FC236}">
                <a16:creationId xmlns:a16="http://schemas.microsoft.com/office/drawing/2014/main" id="{DFF503A9-4856-AFBF-6A93-C757AB5EFF34}"/>
              </a:ext>
            </a:extLst>
          </p:cNvPr>
          <p:cNvPicPr>
            <a:picLocks noChangeAspect="1"/>
          </p:cNvPicPr>
          <p:nvPr/>
        </p:nvPicPr>
        <p:blipFill>
          <a:blip r:embed="rId4"/>
          <a:stretch>
            <a:fillRect/>
          </a:stretch>
        </p:blipFill>
        <p:spPr>
          <a:xfrm>
            <a:off x="9798145" y="76200"/>
            <a:ext cx="2222614" cy="1466925"/>
          </a:xfrm>
          <a:prstGeom prst="rect">
            <a:avLst/>
          </a:prstGeom>
        </p:spPr>
      </p:pic>
      <p:pic>
        <p:nvPicPr>
          <p:cNvPr id="1026" name="Picture 2" descr="Passport to Social Studies Grade 2 Unit 1 by Kids In Klass | TPT">
            <a:extLst>
              <a:ext uri="{FF2B5EF4-FFF2-40B4-BE49-F238E27FC236}">
                <a16:creationId xmlns:a16="http://schemas.microsoft.com/office/drawing/2014/main" id="{3BB456E2-22F4-FBF1-E3D5-A9128D7A1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999" y="152400"/>
            <a:ext cx="1744811"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D7DCD4-6D9E-652E-EC72-D07E5370F989}"/>
              </a:ext>
            </a:extLst>
          </p:cNvPr>
          <p:cNvSpPr txBox="1"/>
          <p:nvPr/>
        </p:nvSpPr>
        <p:spPr>
          <a:xfrm>
            <a:off x="9798145" y="6414802"/>
            <a:ext cx="2416046" cy="443198"/>
          </a:xfrm>
          <a:prstGeom prst="rect">
            <a:avLst/>
          </a:prstGeom>
          <a:noFill/>
        </p:spPr>
        <p:txBody>
          <a:bodyPr wrap="none" rtlCol="0">
            <a:spAutoFit/>
          </a:bodyPr>
          <a:lstStyle/>
          <a:p>
            <a:pPr>
              <a:lnSpc>
                <a:spcPct val="95000"/>
              </a:lnSpc>
            </a:pPr>
            <a:r>
              <a:rPr lang="en-US" dirty="0"/>
              <a:t>Mrs. </a:t>
            </a:r>
            <a:r>
              <a:rPr lang="en-US" dirty="0" err="1"/>
              <a:t>Grossweiler</a:t>
            </a:r>
            <a:endParaRPr lang="en-US" dirty="0"/>
          </a:p>
        </p:txBody>
      </p:sp>
    </p:spTree>
    <p:extLst>
      <p:ext uri="{BB962C8B-B14F-4D97-AF65-F5344CB8AC3E}">
        <p14:creationId xmlns:p14="http://schemas.microsoft.com/office/powerpoint/2010/main" val="33541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D6C7-635E-30FE-773D-79660856B371}"/>
              </a:ext>
            </a:extLst>
          </p:cNvPr>
          <p:cNvSpPr>
            <a:spLocks noGrp="1"/>
          </p:cNvSpPr>
          <p:nvPr>
            <p:ph type="title"/>
          </p:nvPr>
        </p:nvSpPr>
        <p:spPr>
          <a:xfrm>
            <a:off x="2208212" y="304800"/>
            <a:ext cx="9296401" cy="1066800"/>
          </a:xfrm>
        </p:spPr>
        <p:txBody>
          <a:bodyPr>
            <a:normAutofit/>
          </a:bodyPr>
          <a:lstStyle/>
          <a:p>
            <a:r>
              <a:rPr lang="en-US" sz="6000" dirty="0">
                <a:solidFill>
                  <a:schemeClr val="tx2">
                    <a:lumMod val="75000"/>
                  </a:schemeClr>
                </a:solidFill>
                <a:latin typeface="HelloAli" panose="02000603000000000000" pitchFamily="2" charset="0"/>
                <a:ea typeface="HelloAli" panose="02000603000000000000" pitchFamily="2" charset="0"/>
              </a:rPr>
              <a:t>Homework</a:t>
            </a:r>
          </a:p>
        </p:txBody>
      </p:sp>
      <p:sp>
        <p:nvSpPr>
          <p:cNvPr id="3" name="Content Placeholder 2">
            <a:extLst>
              <a:ext uri="{FF2B5EF4-FFF2-40B4-BE49-F238E27FC236}">
                <a16:creationId xmlns:a16="http://schemas.microsoft.com/office/drawing/2014/main" id="{26B2B84F-FEFC-9C8C-9DA1-0A962FBC3988}"/>
              </a:ext>
            </a:extLst>
          </p:cNvPr>
          <p:cNvSpPr>
            <a:spLocks noGrp="1"/>
          </p:cNvSpPr>
          <p:nvPr>
            <p:ph idx="10"/>
          </p:nvPr>
        </p:nvSpPr>
        <p:spPr>
          <a:xfrm>
            <a:off x="2055812" y="1352550"/>
            <a:ext cx="5410200" cy="4819650"/>
          </a:xfrm>
        </p:spPr>
        <p:txBody>
          <a:bodyPr>
            <a:normAutofit fontScale="92500" lnSpcReduction="10000"/>
          </a:bodyPr>
          <a:lstStyle/>
          <a:p>
            <a:pPr>
              <a:buFont typeface="Arial" panose="020B0604020202020204" pitchFamily="34" charset="0"/>
              <a:buChar char="•"/>
            </a:pPr>
            <a:r>
              <a:rPr lang="en-US" sz="2400" dirty="0">
                <a:solidFill>
                  <a:schemeClr val="tx2">
                    <a:lumMod val="75000"/>
                  </a:schemeClr>
                </a:solidFill>
                <a:effectLst/>
                <a:latin typeface="HelloAli" panose="02000603000000000000" pitchFamily="2" charset="0"/>
                <a:ea typeface="HelloAli" panose="02000603000000000000" pitchFamily="2" charset="0"/>
              </a:rPr>
              <a:t>Homework is to be done every day and made up after an absence. Please feel free to sign their HW agenda/planner and Dojo the teacher if you have questions. </a:t>
            </a:r>
          </a:p>
          <a:p>
            <a:pPr>
              <a:buFont typeface="Arial" panose="020B0604020202020204" pitchFamily="34" charset="0"/>
              <a:buChar char="•"/>
            </a:pPr>
            <a:endParaRPr lang="en-US" sz="2400" dirty="0">
              <a:solidFill>
                <a:schemeClr val="tx2">
                  <a:lumMod val="75000"/>
                </a:schemeClr>
              </a:solidFill>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2400" dirty="0">
                <a:solidFill>
                  <a:schemeClr val="tx2">
                    <a:lumMod val="75000"/>
                  </a:schemeClr>
                </a:solidFill>
                <a:effectLst/>
                <a:latin typeface="HelloAli" panose="02000603000000000000" pitchFamily="2" charset="0"/>
                <a:ea typeface="HelloAli" panose="02000603000000000000" pitchFamily="2" charset="0"/>
              </a:rPr>
              <a:t>Please make sure that your child is doing the homework alone. If they are having trouble understanding the material, you can assist them with the assignment. </a:t>
            </a:r>
            <a:r>
              <a:rPr lang="en-US" sz="2400" dirty="0">
                <a:solidFill>
                  <a:schemeClr val="tx2">
                    <a:lumMod val="75000"/>
                  </a:schemeClr>
                </a:solidFill>
                <a:latin typeface="HelloAli" panose="02000603000000000000" pitchFamily="2" charset="0"/>
                <a:ea typeface="HelloAli" panose="02000603000000000000" pitchFamily="2" charset="0"/>
              </a:rPr>
              <a:t>If you feel they are struggling, </a:t>
            </a:r>
            <a:r>
              <a:rPr lang="en-US" sz="2400" dirty="0">
                <a:solidFill>
                  <a:schemeClr val="tx2">
                    <a:lumMod val="75000"/>
                  </a:schemeClr>
                </a:solidFill>
                <a:effectLst/>
                <a:latin typeface="HelloAli" panose="02000603000000000000" pitchFamily="2" charset="0"/>
                <a:ea typeface="HelloAli" panose="02000603000000000000" pitchFamily="2" charset="0"/>
              </a:rPr>
              <a:t>send the teacher a Dojo to let her know that your child needs some extra help. </a:t>
            </a:r>
            <a:endParaRPr lang="en-US" sz="2800" dirty="0">
              <a:solidFill>
                <a:schemeClr val="tx2">
                  <a:lumMod val="75000"/>
                </a:schemeClr>
              </a:solidFill>
              <a:latin typeface="HelloAli" panose="02000603000000000000" pitchFamily="2" charset="0"/>
              <a:ea typeface="HelloAli" panose="02000603000000000000" pitchFamily="2" charset="0"/>
            </a:endParaRPr>
          </a:p>
        </p:txBody>
      </p:sp>
      <p:pic>
        <p:nvPicPr>
          <p:cNvPr id="3074" name="Picture 2" descr="Homework Rules Chart - Creative Minds">
            <a:extLst>
              <a:ext uri="{FF2B5EF4-FFF2-40B4-BE49-F238E27FC236}">
                <a16:creationId xmlns:a16="http://schemas.microsoft.com/office/drawing/2014/main" id="{7176B28A-2F0F-ECF2-32FE-602BA0C96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11" r="10811"/>
          <a:stretch/>
        </p:blipFill>
        <p:spPr bwMode="auto">
          <a:xfrm>
            <a:off x="7389812" y="423862"/>
            <a:ext cx="4710756" cy="6010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56C067-A224-2BCD-70A3-EE7E814EC680}"/>
              </a:ext>
            </a:extLst>
          </p:cNvPr>
          <p:cNvSpPr txBox="1"/>
          <p:nvPr/>
        </p:nvSpPr>
        <p:spPr>
          <a:xfrm>
            <a:off x="3122612" y="6110002"/>
            <a:ext cx="2416046" cy="443198"/>
          </a:xfrm>
          <a:prstGeom prst="rect">
            <a:avLst/>
          </a:prstGeom>
          <a:noFill/>
        </p:spPr>
        <p:txBody>
          <a:bodyPr wrap="none" rtlCol="0">
            <a:spAutoFit/>
          </a:bodyPr>
          <a:lstStyle/>
          <a:p>
            <a:pPr>
              <a:lnSpc>
                <a:spcPct val="95000"/>
              </a:lnSpc>
            </a:pPr>
            <a:r>
              <a:rPr lang="en-US" dirty="0"/>
              <a:t>Mrs. </a:t>
            </a:r>
            <a:r>
              <a:rPr lang="en-US" dirty="0" err="1"/>
              <a:t>Grossweiler</a:t>
            </a:r>
            <a:endParaRPr lang="en-US" dirty="0"/>
          </a:p>
        </p:txBody>
      </p:sp>
    </p:spTree>
    <p:extLst>
      <p:ext uri="{BB962C8B-B14F-4D97-AF65-F5344CB8AC3E}">
        <p14:creationId xmlns:p14="http://schemas.microsoft.com/office/powerpoint/2010/main" val="39019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A129-3A9D-EAD2-2493-D2CFAB1D8920}"/>
              </a:ext>
            </a:extLst>
          </p:cNvPr>
          <p:cNvSpPr>
            <a:spLocks noGrp="1"/>
          </p:cNvSpPr>
          <p:nvPr>
            <p:ph type="title"/>
          </p:nvPr>
        </p:nvSpPr>
        <p:spPr>
          <a:xfrm>
            <a:off x="2055812" y="304800"/>
            <a:ext cx="9829800" cy="990600"/>
          </a:xfrm>
        </p:spPr>
        <p:txBody>
          <a:bodyPr>
            <a:normAutofit fontScale="90000"/>
          </a:bodyPr>
          <a:lstStyle/>
          <a:p>
            <a:r>
              <a:rPr lang="en-US" sz="6000" u="sng" dirty="0">
                <a:solidFill>
                  <a:schemeClr val="tx2">
                    <a:lumMod val="75000"/>
                  </a:schemeClr>
                </a:solidFill>
                <a:latin typeface="HelloAli" panose="02000603000000000000" pitchFamily="2" charset="0"/>
                <a:ea typeface="HelloAli" panose="02000603000000000000" pitchFamily="2" charset="0"/>
              </a:rPr>
              <a:t>Social Emotional Learning</a:t>
            </a:r>
          </a:p>
        </p:txBody>
      </p:sp>
      <p:pic>
        <p:nvPicPr>
          <p:cNvPr id="5" name="Picture 4">
            <a:extLst>
              <a:ext uri="{FF2B5EF4-FFF2-40B4-BE49-F238E27FC236}">
                <a16:creationId xmlns:a16="http://schemas.microsoft.com/office/drawing/2014/main" id="{C4A9905D-DFE3-5B9D-8E26-3CA261A3FDF4}"/>
              </a:ext>
            </a:extLst>
          </p:cNvPr>
          <p:cNvPicPr>
            <a:picLocks noChangeAspect="1"/>
          </p:cNvPicPr>
          <p:nvPr/>
        </p:nvPicPr>
        <p:blipFill>
          <a:blip r:embed="rId2"/>
          <a:stretch>
            <a:fillRect/>
          </a:stretch>
        </p:blipFill>
        <p:spPr>
          <a:xfrm>
            <a:off x="303212" y="1295400"/>
            <a:ext cx="6172200" cy="5334000"/>
          </a:xfrm>
          <a:prstGeom prst="rect">
            <a:avLst/>
          </a:prstGeom>
        </p:spPr>
      </p:pic>
      <p:pic>
        <p:nvPicPr>
          <p:cNvPr id="2050" name="Picture 2" descr="Movie Video Media Icon">
            <a:hlinkClick r:id="rId3"/>
            <a:extLst>
              <a:ext uri="{FF2B5EF4-FFF2-40B4-BE49-F238E27FC236}">
                <a16:creationId xmlns:a16="http://schemas.microsoft.com/office/drawing/2014/main" id="{DD080999-3F83-5E1F-8DD2-C06FEFE33F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6" r="4650" b="16279"/>
          <a:stretch/>
        </p:blipFill>
        <p:spPr bwMode="auto">
          <a:xfrm>
            <a:off x="8629419" y="5105400"/>
            <a:ext cx="1354668" cy="1219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8C10AE-FEB5-B684-A317-EB18635A9399}"/>
              </a:ext>
            </a:extLst>
          </p:cNvPr>
          <p:cNvPicPr>
            <a:picLocks noChangeAspect="1"/>
          </p:cNvPicPr>
          <p:nvPr/>
        </p:nvPicPr>
        <p:blipFill>
          <a:blip r:embed="rId5"/>
          <a:stretch>
            <a:fillRect/>
          </a:stretch>
        </p:blipFill>
        <p:spPr>
          <a:xfrm>
            <a:off x="6551612" y="2057400"/>
            <a:ext cx="5510282" cy="2838450"/>
          </a:xfrm>
          <a:prstGeom prst="rect">
            <a:avLst/>
          </a:prstGeom>
        </p:spPr>
      </p:pic>
      <p:sp>
        <p:nvSpPr>
          <p:cNvPr id="3" name="TextBox 2">
            <a:extLst>
              <a:ext uri="{FF2B5EF4-FFF2-40B4-BE49-F238E27FC236}">
                <a16:creationId xmlns:a16="http://schemas.microsoft.com/office/drawing/2014/main" id="{707558D1-369F-A4AE-B2D9-058B9D4A7A75}"/>
              </a:ext>
            </a:extLst>
          </p:cNvPr>
          <p:cNvSpPr txBox="1"/>
          <p:nvPr/>
        </p:nvSpPr>
        <p:spPr>
          <a:xfrm>
            <a:off x="9772779" y="6407801"/>
            <a:ext cx="2416046" cy="443198"/>
          </a:xfrm>
          <a:prstGeom prst="rect">
            <a:avLst/>
          </a:prstGeom>
          <a:noFill/>
        </p:spPr>
        <p:txBody>
          <a:bodyPr wrap="none" rtlCol="0">
            <a:spAutoFit/>
          </a:bodyPr>
          <a:lstStyle/>
          <a:p>
            <a:pPr>
              <a:lnSpc>
                <a:spcPct val="95000"/>
              </a:lnSpc>
            </a:pPr>
            <a:r>
              <a:rPr lang="en-US" dirty="0"/>
              <a:t>Mrs. </a:t>
            </a:r>
            <a:r>
              <a:rPr lang="en-US" dirty="0" err="1"/>
              <a:t>Grossweiler</a:t>
            </a:r>
            <a:endParaRPr lang="en-US" dirty="0"/>
          </a:p>
        </p:txBody>
      </p:sp>
    </p:spTree>
    <p:extLst>
      <p:ext uri="{BB962C8B-B14F-4D97-AF65-F5344CB8AC3E}">
        <p14:creationId xmlns:p14="http://schemas.microsoft.com/office/powerpoint/2010/main" val="26539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990C3-8747-CF21-22B5-638AC16A9941}"/>
              </a:ext>
            </a:extLst>
          </p:cNvPr>
          <p:cNvSpPr>
            <a:spLocks noGrp="1"/>
          </p:cNvSpPr>
          <p:nvPr>
            <p:ph type="body" sz="quarter" idx="11"/>
          </p:nvPr>
        </p:nvSpPr>
        <p:spPr>
          <a:xfrm>
            <a:off x="4875212" y="533400"/>
            <a:ext cx="6629400" cy="3124200"/>
          </a:xfrm>
        </p:spPr>
        <p:txBody>
          <a:bodyPr>
            <a:normAutofit/>
          </a:bodyPr>
          <a:lstStyle/>
          <a:p>
            <a:pPr marL="0" indent="0" algn="ctr">
              <a:buNone/>
            </a:pPr>
            <a:r>
              <a:rPr lang="en-US" sz="4000" b="1" dirty="0">
                <a:effectLst/>
                <a:latin typeface="HelloAli" panose="02000603000000000000" pitchFamily="2" charset="0"/>
                <a:ea typeface="HelloAli" panose="02000603000000000000" pitchFamily="2" charset="0"/>
              </a:rPr>
              <a:t>This year we ask that students wear a uniform to school. A white top and dark blue or black pants or skirt are acceptable.</a:t>
            </a:r>
            <a:endParaRPr lang="en-US" sz="4400" dirty="0">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B72ECBBA-A0DE-39FA-BBE3-2ABBE275A981}"/>
              </a:ext>
            </a:extLst>
          </p:cNvPr>
          <p:cNvSpPr>
            <a:spLocks noGrp="1"/>
          </p:cNvSpPr>
          <p:nvPr>
            <p:ph type="title"/>
          </p:nvPr>
        </p:nvSpPr>
        <p:spPr>
          <a:xfrm rot="20716556">
            <a:off x="281945" y="687435"/>
            <a:ext cx="3886199" cy="2133598"/>
          </a:xfrm>
        </p:spPr>
        <p:txBody>
          <a:bodyPr>
            <a:normAutofit/>
          </a:bodyPr>
          <a:lstStyle/>
          <a:p>
            <a:pPr algn="ctr"/>
            <a:r>
              <a:rPr lang="en-US" sz="7500" dirty="0">
                <a:latin typeface="HelloAli" panose="02000603000000000000" pitchFamily="2" charset="0"/>
                <a:ea typeface="HelloAli" panose="02000603000000000000" pitchFamily="2" charset="0"/>
              </a:rPr>
              <a:t>School Uniform</a:t>
            </a:r>
          </a:p>
        </p:txBody>
      </p:sp>
      <p:pic>
        <p:nvPicPr>
          <p:cNvPr id="1026" name="Picture 2" descr="An Asian Muslim school boy wearing white shirt, blue pants school uniform  and backpack over blue background smiling cheerfully. Back to school  concept. Isolated. Landscape orientation. Stock Photo | Adobe Stock">
            <a:extLst>
              <a:ext uri="{FF2B5EF4-FFF2-40B4-BE49-F238E27FC236}">
                <a16:creationId xmlns:a16="http://schemas.microsoft.com/office/drawing/2014/main" id="{A96F3102-5620-34FA-F42E-3C45622E4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3012" y="3810000"/>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Girl School uniform ideas">
            <a:extLst>
              <a:ext uri="{FF2B5EF4-FFF2-40B4-BE49-F238E27FC236}">
                <a16:creationId xmlns:a16="http://schemas.microsoft.com/office/drawing/2014/main" id="{2E8917BD-2BCC-7954-60A6-8BC84FAA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912" y="3810000"/>
            <a:ext cx="2057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hool Uniform Cartoon Stock Photos and Images - 123RF">
            <a:extLst>
              <a:ext uri="{FF2B5EF4-FFF2-40B4-BE49-F238E27FC236}">
                <a16:creationId xmlns:a16="http://schemas.microsoft.com/office/drawing/2014/main" id="{97B6F36F-72DA-3B02-F9A8-1B7EFAC5C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277" y="3835400"/>
            <a:ext cx="3962400" cy="264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9C25E4-780F-655B-7D2D-AB5C65BCB54E}"/>
              </a:ext>
            </a:extLst>
          </p:cNvPr>
          <p:cNvSpPr txBox="1"/>
          <p:nvPr/>
        </p:nvSpPr>
        <p:spPr>
          <a:xfrm>
            <a:off x="10056812" y="6477000"/>
            <a:ext cx="1677062" cy="443198"/>
          </a:xfrm>
          <a:prstGeom prst="rect">
            <a:avLst/>
          </a:prstGeom>
          <a:noFill/>
        </p:spPr>
        <p:txBody>
          <a:bodyPr wrap="none" rtlCol="0">
            <a:spAutoFit/>
          </a:bodyPr>
          <a:lstStyle/>
          <a:p>
            <a:pPr>
              <a:lnSpc>
                <a:spcPct val="95000"/>
              </a:lnSpc>
            </a:pPr>
            <a:r>
              <a:rPr lang="en-US" dirty="0"/>
              <a:t>Ms. Ruffino</a:t>
            </a:r>
          </a:p>
        </p:txBody>
      </p:sp>
    </p:spTree>
    <p:extLst>
      <p:ext uri="{BB962C8B-B14F-4D97-AF65-F5344CB8AC3E}">
        <p14:creationId xmlns:p14="http://schemas.microsoft.com/office/powerpoint/2010/main" val="265187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3DBD05-9577-EAA6-4DE6-B1DC15B51AD9}"/>
              </a:ext>
            </a:extLst>
          </p:cNvPr>
          <p:cNvPicPr>
            <a:picLocks noChangeAspect="1"/>
          </p:cNvPicPr>
          <p:nvPr/>
        </p:nvPicPr>
        <p:blipFill>
          <a:blip r:embed="rId2"/>
          <a:stretch>
            <a:fillRect/>
          </a:stretch>
        </p:blipFill>
        <p:spPr>
          <a:xfrm>
            <a:off x="150812" y="85725"/>
            <a:ext cx="11887200" cy="6686548"/>
          </a:xfrm>
          <a:prstGeom prst="rect">
            <a:avLst/>
          </a:prstGeom>
        </p:spPr>
      </p:pic>
    </p:spTree>
    <p:extLst>
      <p:ext uri="{BB962C8B-B14F-4D97-AF65-F5344CB8AC3E}">
        <p14:creationId xmlns:p14="http://schemas.microsoft.com/office/powerpoint/2010/main" val="385783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BC44F4-932E-BEE0-90A3-AD9F96845B1A}"/>
              </a:ext>
            </a:extLst>
          </p:cNvPr>
          <p:cNvSpPr>
            <a:spLocks noGrp="1"/>
          </p:cNvSpPr>
          <p:nvPr>
            <p:ph type="title"/>
          </p:nvPr>
        </p:nvSpPr>
        <p:spPr>
          <a:xfrm>
            <a:off x="4759347" y="35490"/>
            <a:ext cx="7391400" cy="5105400"/>
          </a:xfrm>
        </p:spPr>
        <p:txBody>
          <a:bodyPr>
            <a:noAutofit/>
          </a:bodyPr>
          <a:lstStyle/>
          <a:p>
            <a:pPr algn="ctr"/>
            <a: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QUESTIONS </a:t>
            </a:r>
            <a:b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
            </a:r>
            <a:b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b="1" dirty="0">
                <a:solidFill>
                  <a:schemeClr val="bg1"/>
                </a:solidFill>
                <a:effectLst/>
                <a:latin typeface="HelloAli" panose="02000603000000000000" pitchFamily="2" charset="0"/>
                <a:ea typeface="HelloAli" panose="02000603000000000000" pitchFamily="2" charset="0"/>
              </a:rPr>
              <a:t>Do you have any questions? Click the raise hand button and wait to unmute!</a:t>
            </a:r>
            <a:endParaRPr lang="en-US" b="0" dirty="0">
              <a:solidFill>
                <a:schemeClr val="bg1"/>
              </a:solidFill>
              <a:latin typeface="HelloAli" panose="02000603000000000000" pitchFamily="2" charset="0"/>
              <a:ea typeface="HelloAli" panose="02000603000000000000" pitchFamily="2" charset="0"/>
              <a:cs typeface="Quire Sans" panose="020B0502040400020003" pitchFamily="34" charset="0"/>
            </a:endParaRPr>
          </a:p>
        </p:txBody>
      </p:sp>
      <p:pic>
        <p:nvPicPr>
          <p:cNvPr id="8" name="Picture 7">
            <a:extLst>
              <a:ext uri="{FF2B5EF4-FFF2-40B4-BE49-F238E27FC236}">
                <a16:creationId xmlns:a16="http://schemas.microsoft.com/office/drawing/2014/main" id="{B44BE841-526F-0575-EAB4-9818BFC7B6C5}"/>
              </a:ext>
            </a:extLst>
          </p:cNvPr>
          <p:cNvPicPr>
            <a:picLocks noChangeAspect="1"/>
          </p:cNvPicPr>
          <p:nvPr/>
        </p:nvPicPr>
        <p:blipFill>
          <a:blip r:embed="rId2"/>
          <a:stretch>
            <a:fillRect/>
          </a:stretch>
        </p:blipFill>
        <p:spPr>
          <a:xfrm>
            <a:off x="673100" y="76200"/>
            <a:ext cx="2667000" cy="2814113"/>
          </a:xfrm>
          <a:prstGeom prst="rect">
            <a:avLst/>
          </a:prstGeom>
        </p:spPr>
      </p:pic>
      <p:pic>
        <p:nvPicPr>
          <p:cNvPr id="4" name="Picture 3">
            <a:extLst>
              <a:ext uri="{FF2B5EF4-FFF2-40B4-BE49-F238E27FC236}">
                <a16:creationId xmlns:a16="http://schemas.microsoft.com/office/drawing/2014/main" id="{2064BD73-D431-9600-CED5-5541E153E0AB}"/>
              </a:ext>
            </a:extLst>
          </p:cNvPr>
          <p:cNvPicPr>
            <a:picLocks noChangeAspect="1"/>
          </p:cNvPicPr>
          <p:nvPr/>
        </p:nvPicPr>
        <p:blipFill>
          <a:blip r:embed="rId3"/>
          <a:stretch>
            <a:fillRect/>
          </a:stretch>
        </p:blipFill>
        <p:spPr>
          <a:xfrm>
            <a:off x="3048223" y="4387111"/>
            <a:ext cx="6092378" cy="2425874"/>
          </a:xfrm>
          <a:prstGeom prst="rect">
            <a:avLst/>
          </a:prstGeom>
        </p:spPr>
      </p:pic>
    </p:spTree>
    <p:extLst>
      <p:ext uri="{BB962C8B-B14F-4D97-AF65-F5344CB8AC3E}">
        <p14:creationId xmlns:p14="http://schemas.microsoft.com/office/powerpoint/2010/main" val="310892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F1BEB4-C3D2-661C-FE1D-339CD5CE40C9}"/>
              </a:ext>
            </a:extLst>
          </p:cNvPr>
          <p:cNvSpPr>
            <a:spLocks noGrp="1"/>
          </p:cNvSpPr>
          <p:nvPr>
            <p:ph type="title"/>
          </p:nvPr>
        </p:nvSpPr>
        <p:spPr>
          <a:xfrm>
            <a:off x="2513012" y="4419600"/>
            <a:ext cx="8763002" cy="2133600"/>
          </a:xfrm>
        </p:spPr>
        <p:txBody>
          <a:bodyPr>
            <a:normAutofit/>
          </a:bodyPr>
          <a:lstStyle/>
          <a:p>
            <a:pPr algn="ctr"/>
            <a:r>
              <a:rPr lang="en-US" sz="6000" dirty="0"/>
              <a:t>Welcome to our virtual classroom!</a:t>
            </a:r>
          </a:p>
        </p:txBody>
      </p:sp>
      <p:pic>
        <p:nvPicPr>
          <p:cNvPr id="11" name="Picture 10">
            <a:extLst>
              <a:ext uri="{FF2B5EF4-FFF2-40B4-BE49-F238E27FC236}">
                <a16:creationId xmlns:a16="http://schemas.microsoft.com/office/drawing/2014/main" id="{D44CE9E8-06CC-B4C9-8164-312D44270700}"/>
              </a:ext>
            </a:extLst>
          </p:cNvPr>
          <p:cNvPicPr>
            <a:picLocks noChangeAspect="1"/>
          </p:cNvPicPr>
          <p:nvPr/>
        </p:nvPicPr>
        <p:blipFill>
          <a:blip r:embed="rId3"/>
          <a:stretch>
            <a:fillRect/>
          </a:stretch>
        </p:blipFill>
        <p:spPr>
          <a:xfrm>
            <a:off x="3046412" y="304800"/>
            <a:ext cx="7772400" cy="3899100"/>
          </a:xfrm>
          <a:prstGeom prst="rect">
            <a:avLst/>
          </a:prstGeom>
        </p:spPr>
      </p:pic>
      <p:sp>
        <p:nvSpPr>
          <p:cNvPr id="3" name="TextBox 2">
            <a:extLst>
              <a:ext uri="{FF2B5EF4-FFF2-40B4-BE49-F238E27FC236}">
                <a16:creationId xmlns:a16="http://schemas.microsoft.com/office/drawing/2014/main" id="{A2BA2C6B-C3FB-F2F9-3569-94D110A75056}"/>
              </a:ext>
            </a:extLst>
          </p:cNvPr>
          <p:cNvSpPr txBox="1"/>
          <p:nvPr/>
        </p:nvSpPr>
        <p:spPr>
          <a:xfrm>
            <a:off x="10718252" y="6071902"/>
            <a:ext cx="1721946" cy="443198"/>
          </a:xfrm>
          <a:prstGeom prst="rect">
            <a:avLst/>
          </a:prstGeom>
          <a:noFill/>
        </p:spPr>
        <p:txBody>
          <a:bodyPr wrap="none" rtlCol="0">
            <a:spAutoFit/>
          </a:bodyPr>
          <a:lstStyle/>
          <a:p>
            <a:pPr>
              <a:lnSpc>
                <a:spcPct val="95000"/>
              </a:lnSpc>
            </a:pPr>
            <a:r>
              <a:rPr lang="en-US" dirty="0" err="1"/>
              <a:t>Mrs.Gopaul</a:t>
            </a:r>
            <a:endParaRPr lang="en-US" dirty="0"/>
          </a:p>
        </p:txBody>
      </p:sp>
    </p:spTree>
    <p:extLst>
      <p:ext uri="{BB962C8B-B14F-4D97-AF65-F5344CB8AC3E}">
        <p14:creationId xmlns:p14="http://schemas.microsoft.com/office/powerpoint/2010/main" val="191766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19114A-D116-3B6F-D0FF-DB079DE255A3}"/>
              </a:ext>
            </a:extLst>
          </p:cNvPr>
          <p:cNvPicPr>
            <a:picLocks noChangeAspect="1"/>
          </p:cNvPicPr>
          <p:nvPr/>
        </p:nvPicPr>
        <p:blipFill>
          <a:blip r:embed="rId2"/>
          <a:stretch>
            <a:fillRect/>
          </a:stretch>
        </p:blipFill>
        <p:spPr>
          <a:xfrm>
            <a:off x="4122700" y="1457288"/>
            <a:ext cx="3943424" cy="3943424"/>
          </a:xfrm>
          <a:prstGeom prst="rect">
            <a:avLst/>
          </a:prstGeom>
        </p:spPr>
      </p:pic>
    </p:spTree>
    <p:extLst>
      <p:ext uri="{BB962C8B-B14F-4D97-AF65-F5344CB8AC3E}">
        <p14:creationId xmlns:p14="http://schemas.microsoft.com/office/powerpoint/2010/main" val="5122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412" y="228600"/>
            <a:ext cx="7126287" cy="1143000"/>
          </a:xfrm>
        </p:spPr>
        <p:txBody>
          <a:bodyPr anchor="t">
            <a:noAutofit/>
          </a:bodyPr>
          <a:lstStyle/>
          <a:p>
            <a:pPr>
              <a:lnSpc>
                <a:spcPct val="100000"/>
              </a:lnSpc>
            </a:pPr>
            <a:r>
              <a:rPr lang="en-US" sz="5400" b="1" dirty="0">
                <a:solidFill>
                  <a:schemeClr val="accent1"/>
                </a:solidFill>
                <a:latin typeface="HelloAli" panose="02000603000000000000" pitchFamily="2" charset="0"/>
                <a:ea typeface="HelloAli" panose="02000603000000000000" pitchFamily="2" charset="0"/>
              </a:rPr>
              <a:t>Welcome parents!</a:t>
            </a:r>
          </a:p>
        </p:txBody>
      </p:sp>
      <p:sp>
        <p:nvSpPr>
          <p:cNvPr id="3" name="Content Placeholder 2"/>
          <p:cNvSpPr>
            <a:spLocks noGrp="1"/>
          </p:cNvSpPr>
          <p:nvPr>
            <p:ph idx="1"/>
          </p:nvPr>
        </p:nvSpPr>
        <p:spPr>
          <a:xfrm>
            <a:off x="150812" y="1028700"/>
            <a:ext cx="7924800" cy="4800600"/>
          </a:xfrm>
        </p:spPr>
        <p:txBody>
          <a:bodyPr vert="horz" lIns="121899" tIns="60949" rIns="121899" bIns="60949" rtlCol="0" anchor="t">
            <a:normAutofit fontScale="92500" lnSpcReduction="10000"/>
          </a:bodyPr>
          <a:lstStyle/>
          <a:p>
            <a:pPr marL="304165" indent="-304165"/>
            <a:r>
              <a:rPr lang="en-US" sz="3300" dirty="0">
                <a:latin typeface="HelloAli" panose="02000603000000000000" pitchFamily="2" charset="0"/>
                <a:ea typeface="HelloAli" panose="02000603000000000000" pitchFamily="2" charset="0"/>
                <a:cs typeface="+mn-lt"/>
              </a:rPr>
              <a:t>Welcome parents to your classroom.</a:t>
            </a:r>
          </a:p>
          <a:p>
            <a:pPr marL="304165" indent="-304165"/>
            <a:r>
              <a:rPr lang="en-US" sz="3300" dirty="0">
                <a:latin typeface="HelloAli" panose="02000603000000000000" pitchFamily="2" charset="0"/>
                <a:ea typeface="HelloAli" panose="02000603000000000000" pitchFamily="2" charset="0"/>
                <a:cs typeface="+mn-lt"/>
              </a:rPr>
              <a:t>List the goals for the Curriculum Night:</a:t>
            </a:r>
            <a:endParaRPr lang="en-US" sz="3300" dirty="0">
              <a:latin typeface="HelloAli" panose="02000603000000000000" pitchFamily="2" charset="0"/>
              <a:ea typeface="HelloAli" panose="02000603000000000000" pitchFamily="2" charset="0"/>
            </a:endParaRPr>
          </a:p>
          <a:p>
            <a:pPr marL="730885" lvl="1" indent="-304165"/>
            <a:r>
              <a:rPr lang="en-US" sz="3300" dirty="0">
                <a:latin typeface="HelloAli" panose="02000603000000000000" pitchFamily="2" charset="0"/>
                <a:ea typeface="HelloAli" panose="02000603000000000000" pitchFamily="2" charset="0"/>
                <a:cs typeface="+mn-lt"/>
              </a:rPr>
              <a:t>To help parents understand the work students will be doing throughout the school year.</a:t>
            </a:r>
          </a:p>
          <a:p>
            <a:pPr marL="730885" lvl="1" indent="-304165"/>
            <a:r>
              <a:rPr lang="en-US" sz="3300" dirty="0">
                <a:latin typeface="HelloAli" panose="02000603000000000000" pitchFamily="2" charset="0"/>
                <a:ea typeface="HelloAli" panose="02000603000000000000" pitchFamily="2" charset="0"/>
                <a:cs typeface="+mn-lt"/>
              </a:rPr>
              <a:t>To explain your expectations for all students.</a:t>
            </a:r>
          </a:p>
          <a:p>
            <a:pPr marL="730885" lvl="1" indent="-304165"/>
            <a:r>
              <a:rPr lang="en-US" sz="3300" dirty="0">
                <a:latin typeface="HelloAli" panose="02000603000000000000" pitchFamily="2" charset="0"/>
                <a:ea typeface="HelloAli" panose="02000603000000000000" pitchFamily="2" charset="0"/>
                <a:cs typeface="+mn-lt"/>
              </a:rPr>
              <a:t>To share information about how parents can support student learning.  </a:t>
            </a:r>
          </a:p>
          <a:p>
            <a:pPr marL="730885" lvl="1" indent="-304165"/>
            <a:endParaRPr lang="en-US" dirty="0"/>
          </a:p>
        </p:txBody>
      </p:sp>
      <p:pic>
        <p:nvPicPr>
          <p:cNvPr id="5" name="Picture 4">
            <a:extLst>
              <a:ext uri="{FF2B5EF4-FFF2-40B4-BE49-F238E27FC236}">
                <a16:creationId xmlns:a16="http://schemas.microsoft.com/office/drawing/2014/main" id="{76872262-8E44-4D26-B4AC-7FE5CB007EB8}"/>
              </a:ext>
            </a:extLst>
          </p:cNvPr>
          <p:cNvPicPr>
            <a:picLocks noChangeAspect="1"/>
          </p:cNvPicPr>
          <p:nvPr/>
        </p:nvPicPr>
        <p:blipFill>
          <a:blip r:embed="rId3"/>
          <a:stretch>
            <a:fillRect/>
          </a:stretch>
        </p:blipFill>
        <p:spPr>
          <a:xfrm>
            <a:off x="7008812" y="3929623"/>
            <a:ext cx="5122114" cy="2918852"/>
          </a:xfrm>
          <a:prstGeom prst="rect">
            <a:avLst/>
          </a:prstGeom>
        </p:spPr>
      </p:pic>
      <p:sp>
        <p:nvSpPr>
          <p:cNvPr id="4" name="TextBox 3">
            <a:extLst>
              <a:ext uri="{FF2B5EF4-FFF2-40B4-BE49-F238E27FC236}">
                <a16:creationId xmlns:a16="http://schemas.microsoft.com/office/drawing/2014/main" id="{63706AB0-C5D5-F7B7-B571-A0EC39F9BECA}"/>
              </a:ext>
            </a:extLst>
          </p:cNvPr>
          <p:cNvSpPr txBox="1"/>
          <p:nvPr/>
        </p:nvSpPr>
        <p:spPr>
          <a:xfrm>
            <a:off x="8913812" y="609600"/>
            <a:ext cx="1789272" cy="443198"/>
          </a:xfrm>
          <a:prstGeom prst="rect">
            <a:avLst/>
          </a:prstGeom>
          <a:noFill/>
        </p:spPr>
        <p:txBody>
          <a:bodyPr wrap="none" rtlCol="0">
            <a:spAutoFit/>
          </a:bodyPr>
          <a:lstStyle/>
          <a:p>
            <a:pPr>
              <a:lnSpc>
                <a:spcPct val="95000"/>
              </a:lnSpc>
            </a:pPr>
            <a:r>
              <a:rPr lang="en-US" dirty="0"/>
              <a:t>Mrs. Gopaul</a:t>
            </a:r>
          </a:p>
        </p:txBody>
      </p:sp>
    </p:spTree>
    <p:extLst>
      <p:ext uri="{BB962C8B-B14F-4D97-AF65-F5344CB8AC3E}">
        <p14:creationId xmlns:p14="http://schemas.microsoft.com/office/powerpoint/2010/main" val="342289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BC44F4-932E-BEE0-90A3-AD9F96845B1A}"/>
              </a:ext>
            </a:extLst>
          </p:cNvPr>
          <p:cNvSpPr>
            <a:spLocks noGrp="1"/>
          </p:cNvSpPr>
          <p:nvPr>
            <p:ph type="title"/>
          </p:nvPr>
        </p:nvSpPr>
        <p:spPr>
          <a:xfrm>
            <a:off x="4759347" y="35490"/>
            <a:ext cx="7391400" cy="5105400"/>
          </a:xfrm>
        </p:spPr>
        <p:txBody>
          <a:bodyPr>
            <a:noAutofit/>
          </a:bodyPr>
          <a:lstStyle/>
          <a:p>
            <a:pPr algn="ctr"/>
            <a: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QUESTIONS </a:t>
            </a:r>
            <a:b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
            </a:r>
            <a:b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b="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Please save all questions until the end. Refrain from unmuting during the presentation.</a:t>
            </a:r>
            <a:endParaRPr lang="en-US" sz="9600" b="0" dirty="0">
              <a:solidFill>
                <a:schemeClr val="bg1"/>
              </a:solidFill>
              <a:latin typeface="HelloAli" panose="02000603000000000000" pitchFamily="2" charset="0"/>
              <a:ea typeface="HelloAli" panose="02000603000000000000" pitchFamily="2" charset="0"/>
              <a:cs typeface="Quire Sans" panose="020B0502040400020003" pitchFamily="34" charset="0"/>
            </a:endParaRPr>
          </a:p>
        </p:txBody>
      </p:sp>
      <p:pic>
        <p:nvPicPr>
          <p:cNvPr id="8" name="Picture 7">
            <a:extLst>
              <a:ext uri="{FF2B5EF4-FFF2-40B4-BE49-F238E27FC236}">
                <a16:creationId xmlns:a16="http://schemas.microsoft.com/office/drawing/2014/main" id="{B44BE841-526F-0575-EAB4-9818BFC7B6C5}"/>
              </a:ext>
            </a:extLst>
          </p:cNvPr>
          <p:cNvPicPr>
            <a:picLocks noChangeAspect="1"/>
          </p:cNvPicPr>
          <p:nvPr/>
        </p:nvPicPr>
        <p:blipFill>
          <a:blip r:embed="rId2"/>
          <a:stretch>
            <a:fillRect/>
          </a:stretch>
        </p:blipFill>
        <p:spPr>
          <a:xfrm>
            <a:off x="673100" y="76200"/>
            <a:ext cx="2667000" cy="2814113"/>
          </a:xfrm>
          <a:prstGeom prst="rect">
            <a:avLst/>
          </a:prstGeom>
        </p:spPr>
      </p:pic>
      <p:pic>
        <p:nvPicPr>
          <p:cNvPr id="4" name="Picture 3">
            <a:extLst>
              <a:ext uri="{FF2B5EF4-FFF2-40B4-BE49-F238E27FC236}">
                <a16:creationId xmlns:a16="http://schemas.microsoft.com/office/drawing/2014/main" id="{2064BD73-D431-9600-CED5-5541E153E0AB}"/>
              </a:ext>
            </a:extLst>
          </p:cNvPr>
          <p:cNvPicPr>
            <a:picLocks noChangeAspect="1"/>
          </p:cNvPicPr>
          <p:nvPr/>
        </p:nvPicPr>
        <p:blipFill>
          <a:blip r:embed="rId3"/>
          <a:stretch>
            <a:fillRect/>
          </a:stretch>
        </p:blipFill>
        <p:spPr>
          <a:xfrm>
            <a:off x="38078" y="4343400"/>
            <a:ext cx="6092378" cy="2425874"/>
          </a:xfrm>
          <a:prstGeom prst="rect">
            <a:avLst/>
          </a:prstGeom>
        </p:spPr>
      </p:pic>
      <p:sp>
        <p:nvSpPr>
          <p:cNvPr id="2" name="TextBox 1">
            <a:extLst>
              <a:ext uri="{FF2B5EF4-FFF2-40B4-BE49-F238E27FC236}">
                <a16:creationId xmlns:a16="http://schemas.microsoft.com/office/drawing/2014/main" id="{554DAB36-F188-70E9-8A49-59E474D36567}"/>
              </a:ext>
            </a:extLst>
          </p:cNvPr>
          <p:cNvSpPr txBox="1"/>
          <p:nvPr/>
        </p:nvSpPr>
        <p:spPr>
          <a:xfrm>
            <a:off x="10056812" y="5943600"/>
            <a:ext cx="1677062" cy="443198"/>
          </a:xfrm>
          <a:prstGeom prst="rect">
            <a:avLst/>
          </a:prstGeom>
          <a:noFill/>
        </p:spPr>
        <p:txBody>
          <a:bodyPr wrap="none" rtlCol="0">
            <a:spAutoFit/>
          </a:bodyPr>
          <a:lstStyle/>
          <a:p>
            <a:pPr>
              <a:lnSpc>
                <a:spcPct val="95000"/>
              </a:lnSpc>
            </a:pPr>
            <a:r>
              <a:rPr lang="en-US" dirty="0"/>
              <a:t>Ms. Ruffino</a:t>
            </a:r>
          </a:p>
        </p:txBody>
      </p:sp>
    </p:spTree>
    <p:extLst>
      <p:ext uri="{BB962C8B-B14F-4D97-AF65-F5344CB8AC3E}">
        <p14:creationId xmlns:p14="http://schemas.microsoft.com/office/powerpoint/2010/main" val="26455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8E1B2A2-AB8D-A749-83BF-90273FBD41B5}"/>
              </a:ext>
            </a:extLst>
          </p:cNvPr>
          <p:cNvSpPr>
            <a:spLocks noGrp="1"/>
          </p:cNvSpPr>
          <p:nvPr>
            <p:ph type="title"/>
          </p:nvPr>
        </p:nvSpPr>
        <p:spPr>
          <a:xfrm>
            <a:off x="227012" y="152400"/>
            <a:ext cx="8382000" cy="1143000"/>
          </a:xfrm>
        </p:spPr>
        <p:txBody>
          <a:bodyPr anchor="t">
            <a:noAutofit/>
          </a:bodyPr>
          <a:lstStyle/>
          <a:p>
            <a:pPr>
              <a:lnSpc>
                <a:spcPct val="100000"/>
              </a:lnSpc>
            </a:pPr>
            <a:r>
              <a:rPr lang="en-US" sz="4800" dirty="0">
                <a:latin typeface="HelloAli" panose="02000603000000000000" pitchFamily="2" charset="0"/>
                <a:ea typeface="HelloAli" panose="02000603000000000000" pitchFamily="2" charset="0"/>
              </a:rPr>
              <a:t>Digital</a:t>
            </a:r>
            <a:r>
              <a:rPr lang="en-US" sz="4800" b="1" dirty="0">
                <a:solidFill>
                  <a:schemeClr val="bg1"/>
                </a:solidFill>
                <a:latin typeface="HelloAli" panose="02000603000000000000" pitchFamily="2" charset="0"/>
                <a:ea typeface="HelloAli" panose="02000603000000000000" pitchFamily="2" charset="0"/>
              </a:rPr>
              <a:t> Classrooms</a:t>
            </a:r>
          </a:p>
        </p:txBody>
      </p:sp>
      <p:sp>
        <p:nvSpPr>
          <p:cNvPr id="3" name="Content Placeholder 2"/>
          <p:cNvSpPr>
            <a:spLocks noGrp="1"/>
          </p:cNvSpPr>
          <p:nvPr>
            <p:ph idx="1"/>
          </p:nvPr>
        </p:nvSpPr>
        <p:spPr>
          <a:xfrm>
            <a:off x="227012" y="1193800"/>
            <a:ext cx="7298531" cy="4470400"/>
          </a:xfrm>
        </p:spPr>
        <p:txBody>
          <a:bodyPr vert="horz" lIns="121899" tIns="60949" rIns="121899" bIns="60949" rtlCol="0" anchor="t">
            <a:normAutofit lnSpcReduction="10000"/>
          </a:bodyPr>
          <a:lstStyle/>
          <a:p>
            <a:pPr marL="0" indent="0" algn="ctr">
              <a:buClr>
                <a:schemeClr val="bg1"/>
              </a:buClr>
              <a:buNone/>
            </a:pPr>
            <a:r>
              <a:rPr lang="en-US" sz="3200" dirty="0">
                <a:effectLst/>
                <a:latin typeface="HelloAli" panose="02000603000000000000" pitchFamily="2" charset="0"/>
                <a:ea typeface="HelloAli" panose="02000603000000000000" pitchFamily="2" charset="0"/>
              </a:rPr>
              <a:t>In the event of a school closure, class closure or asynchronous learning days, students will learn remotely. They will engage in instruction using the Google Classroom platform. It is important your child is connected to </a:t>
            </a:r>
            <a:r>
              <a:rPr lang="en-US" sz="3200" dirty="0">
                <a:latin typeface="HelloAli" panose="02000603000000000000" pitchFamily="2" charset="0"/>
                <a:ea typeface="HelloAli" panose="02000603000000000000" pitchFamily="2" charset="0"/>
              </a:rPr>
              <a:t>their</a:t>
            </a:r>
            <a:r>
              <a:rPr lang="en-US" sz="3200" dirty="0">
                <a:effectLst/>
                <a:latin typeface="HelloAli" panose="02000603000000000000" pitchFamily="2" charset="0"/>
                <a:ea typeface="HelloAli" panose="02000603000000000000" pitchFamily="2" charset="0"/>
              </a:rPr>
              <a:t> Google Classroom. If you are having difficulty please contact your child’s teacher via dojo.</a:t>
            </a:r>
            <a:endParaRPr lang="en-US" sz="3600" dirty="0">
              <a:latin typeface="HelloAli" panose="02000603000000000000" pitchFamily="2" charset="0"/>
              <a:ea typeface="HelloAli" panose="02000603000000000000" pitchFamily="2" charset="0"/>
            </a:endParaRPr>
          </a:p>
          <a:p>
            <a:pPr marL="304165" indent="-304165">
              <a:buClr>
                <a:schemeClr val="bg1"/>
              </a:buClr>
            </a:pPr>
            <a:endParaRPr lang="en-US" sz="2000" dirty="0">
              <a:solidFill>
                <a:schemeClr val="bg1"/>
              </a:solidFill>
            </a:endParaRPr>
          </a:p>
        </p:txBody>
      </p:sp>
      <p:pic>
        <p:nvPicPr>
          <p:cNvPr id="4" name="Picture 3">
            <a:extLst>
              <a:ext uri="{FF2B5EF4-FFF2-40B4-BE49-F238E27FC236}">
                <a16:creationId xmlns:a16="http://schemas.microsoft.com/office/drawing/2014/main" id="{AEA29FBC-D498-36CF-F6F7-8DC6C411C030}"/>
              </a:ext>
            </a:extLst>
          </p:cNvPr>
          <p:cNvPicPr>
            <a:picLocks noChangeAspect="1"/>
          </p:cNvPicPr>
          <p:nvPr/>
        </p:nvPicPr>
        <p:blipFill rotWithShape="1">
          <a:blip r:embed="rId2"/>
          <a:srcRect l="17342" t="-614" r="15978"/>
          <a:stretch/>
        </p:blipFill>
        <p:spPr>
          <a:xfrm>
            <a:off x="6856412" y="152400"/>
            <a:ext cx="1752600" cy="1489709"/>
          </a:xfrm>
          <a:prstGeom prst="rect">
            <a:avLst/>
          </a:prstGeom>
        </p:spPr>
      </p:pic>
      <p:sp>
        <p:nvSpPr>
          <p:cNvPr id="6" name="TextBox 5">
            <a:extLst>
              <a:ext uri="{FF2B5EF4-FFF2-40B4-BE49-F238E27FC236}">
                <a16:creationId xmlns:a16="http://schemas.microsoft.com/office/drawing/2014/main" id="{A4D51204-3720-66E5-F6AF-599A5D4FDF57}"/>
              </a:ext>
            </a:extLst>
          </p:cNvPr>
          <p:cNvSpPr txBox="1"/>
          <p:nvPr/>
        </p:nvSpPr>
        <p:spPr>
          <a:xfrm>
            <a:off x="836749" y="5505271"/>
            <a:ext cx="6705287" cy="1200329"/>
          </a:xfrm>
          <a:prstGeom prst="rect">
            <a:avLst/>
          </a:prstGeom>
          <a:noFill/>
        </p:spPr>
        <p:txBody>
          <a:bodyPr wrap="square">
            <a:spAutoFit/>
          </a:bodyPr>
          <a:lstStyle/>
          <a:p>
            <a:pPr algn="ctr"/>
            <a:r>
              <a:rPr lang="en-US" sz="3600" b="1" dirty="0">
                <a:solidFill>
                  <a:srgbClr val="000096"/>
                </a:solidFill>
                <a:effectLst/>
                <a:latin typeface="KG Miss Kindergarten"/>
              </a:rPr>
              <a:t>nycstudents.net email account to access Google Classroom</a:t>
            </a:r>
            <a:endParaRPr lang="en-US" sz="3600" dirty="0"/>
          </a:p>
        </p:txBody>
      </p:sp>
      <p:sp>
        <p:nvSpPr>
          <p:cNvPr id="2" name="TextBox 1">
            <a:extLst>
              <a:ext uri="{FF2B5EF4-FFF2-40B4-BE49-F238E27FC236}">
                <a16:creationId xmlns:a16="http://schemas.microsoft.com/office/drawing/2014/main" id="{0EEB5591-84C7-77F2-20BE-C8F0D90792F8}"/>
              </a:ext>
            </a:extLst>
          </p:cNvPr>
          <p:cNvSpPr txBox="1"/>
          <p:nvPr/>
        </p:nvSpPr>
        <p:spPr>
          <a:xfrm>
            <a:off x="10133012" y="5791200"/>
            <a:ext cx="1677062" cy="443198"/>
          </a:xfrm>
          <a:prstGeom prst="rect">
            <a:avLst/>
          </a:prstGeom>
          <a:noFill/>
        </p:spPr>
        <p:txBody>
          <a:bodyPr wrap="none" rtlCol="0">
            <a:spAutoFit/>
          </a:bodyPr>
          <a:lstStyle/>
          <a:p>
            <a:pPr>
              <a:lnSpc>
                <a:spcPct val="95000"/>
              </a:lnSpc>
            </a:pPr>
            <a:r>
              <a:rPr lang="en-US" dirty="0"/>
              <a:t>Ms. Ruffino</a:t>
            </a:r>
          </a:p>
        </p:txBody>
      </p:sp>
    </p:spTree>
    <p:extLst>
      <p:ext uri="{BB962C8B-B14F-4D97-AF65-F5344CB8AC3E}">
        <p14:creationId xmlns:p14="http://schemas.microsoft.com/office/powerpoint/2010/main" val="139726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CF25D8-462F-8B4A-8D99-662B5C3FFDE9}"/>
              </a:ext>
            </a:extLst>
          </p:cNvPr>
          <p:cNvSpPr>
            <a:spLocks noGrp="1"/>
          </p:cNvSpPr>
          <p:nvPr>
            <p:ph type="body" sz="quarter" idx="11"/>
          </p:nvPr>
        </p:nvSpPr>
        <p:spPr>
          <a:xfrm>
            <a:off x="4570412" y="152400"/>
            <a:ext cx="7467599" cy="4191000"/>
          </a:xfrm>
        </p:spPr>
        <p:txBody>
          <a:bodyPr>
            <a:normAutofit/>
          </a:bodyPr>
          <a:lstStyle/>
          <a:p>
            <a:pPr marL="0" indent="0" algn="ctr">
              <a:buClr>
                <a:schemeClr val="bg1"/>
              </a:buClr>
              <a:buNone/>
            </a:pPr>
            <a:r>
              <a:rPr lang="en-US" sz="5400" b="1" u="sng" dirty="0">
                <a:latin typeface="HelloAli" panose="02000603000000000000" pitchFamily="2" charset="0"/>
                <a:ea typeface="HelloAli" panose="02000603000000000000" pitchFamily="2" charset="0"/>
              </a:rPr>
              <a:t>Class Dojo</a:t>
            </a:r>
          </a:p>
          <a:p>
            <a:pPr marL="0" indent="0" algn="ctr">
              <a:buClr>
                <a:schemeClr val="bg1"/>
              </a:buClr>
              <a:buNone/>
            </a:pPr>
            <a:r>
              <a:rPr lang="en-US" sz="3600" b="1" dirty="0">
                <a:latin typeface="HelloAli" panose="02000603000000000000" pitchFamily="2" charset="0"/>
                <a:ea typeface="HelloAli" panose="02000603000000000000" pitchFamily="2" charset="0"/>
              </a:rPr>
              <a:t>Please check Class Dojo every day!</a:t>
            </a:r>
          </a:p>
          <a:p>
            <a:pPr marL="0" indent="0" algn="ctr">
              <a:buClr>
                <a:schemeClr val="bg1"/>
              </a:buClr>
              <a:buNone/>
            </a:pPr>
            <a:r>
              <a:rPr lang="en-US" sz="2800" b="1" dirty="0">
                <a:latin typeface="HelloAli" panose="02000603000000000000" pitchFamily="2" charset="0"/>
                <a:ea typeface="HelloAli" panose="02000603000000000000" pitchFamily="2" charset="0"/>
              </a:rPr>
              <a:t>We send out important messages. It’s also a good way to stay in touch with the teacher about your child’s progress or concerns you may have. </a:t>
            </a:r>
          </a:p>
          <a:p>
            <a:pPr marL="0" indent="0" algn="ctr">
              <a:buClr>
                <a:schemeClr val="bg1"/>
              </a:buClr>
              <a:buNone/>
            </a:pPr>
            <a:endParaRPr lang="en-US" sz="2800" b="1" dirty="0">
              <a:latin typeface="HelloAli" panose="02000603000000000000" pitchFamily="2" charset="0"/>
              <a:ea typeface="HelloAli" panose="02000603000000000000" pitchFamily="2" charset="0"/>
            </a:endParaRPr>
          </a:p>
        </p:txBody>
      </p:sp>
      <p:pic>
        <p:nvPicPr>
          <p:cNvPr id="6" name="Picture 5">
            <a:extLst>
              <a:ext uri="{FF2B5EF4-FFF2-40B4-BE49-F238E27FC236}">
                <a16:creationId xmlns:a16="http://schemas.microsoft.com/office/drawing/2014/main" id="{40917264-70BF-C76E-6A5E-401C2AA46466}"/>
              </a:ext>
            </a:extLst>
          </p:cNvPr>
          <p:cNvPicPr>
            <a:picLocks noChangeAspect="1"/>
          </p:cNvPicPr>
          <p:nvPr/>
        </p:nvPicPr>
        <p:blipFill>
          <a:blip r:embed="rId2"/>
          <a:stretch>
            <a:fillRect/>
          </a:stretch>
        </p:blipFill>
        <p:spPr>
          <a:xfrm>
            <a:off x="455612" y="0"/>
            <a:ext cx="3200400" cy="3200400"/>
          </a:xfrm>
          <a:prstGeom prst="rect">
            <a:avLst/>
          </a:prstGeom>
        </p:spPr>
      </p:pic>
      <p:sp>
        <p:nvSpPr>
          <p:cNvPr id="8" name="TextBox 7">
            <a:extLst>
              <a:ext uri="{FF2B5EF4-FFF2-40B4-BE49-F238E27FC236}">
                <a16:creationId xmlns:a16="http://schemas.microsoft.com/office/drawing/2014/main" id="{4D1F92F6-2E24-9F5F-DE71-494A43EF1607}"/>
              </a:ext>
            </a:extLst>
          </p:cNvPr>
          <p:cNvSpPr txBox="1"/>
          <p:nvPr/>
        </p:nvSpPr>
        <p:spPr>
          <a:xfrm>
            <a:off x="150814" y="4311965"/>
            <a:ext cx="10210801" cy="1384995"/>
          </a:xfrm>
          <a:prstGeom prst="rect">
            <a:avLst/>
          </a:prstGeom>
          <a:noFill/>
        </p:spPr>
        <p:txBody>
          <a:bodyPr wrap="square">
            <a:spAutoFit/>
          </a:bodyPr>
          <a:lstStyle/>
          <a:p>
            <a:pPr marL="0" indent="0">
              <a:buClr>
                <a:schemeClr val="bg1"/>
              </a:buClr>
              <a:buNone/>
            </a:pPr>
            <a:r>
              <a:rPr lang="en-US" sz="2800" b="1" dirty="0">
                <a:latin typeface="HelloAli" panose="02000603000000000000" pitchFamily="2" charset="0"/>
                <a:ea typeface="HelloAli" panose="02000603000000000000" pitchFamily="2" charset="0"/>
              </a:rPr>
              <a:t>Please note teachers are only available for responses during school hours. Give 24-48 hours for a response. Contact the school office with any immediate concerns. </a:t>
            </a:r>
          </a:p>
        </p:txBody>
      </p:sp>
      <p:sp>
        <p:nvSpPr>
          <p:cNvPr id="10" name="TextBox 9">
            <a:extLst>
              <a:ext uri="{FF2B5EF4-FFF2-40B4-BE49-F238E27FC236}">
                <a16:creationId xmlns:a16="http://schemas.microsoft.com/office/drawing/2014/main" id="{26AFE706-6A23-3C8A-3DB5-90DD7E81429D}"/>
              </a:ext>
            </a:extLst>
          </p:cNvPr>
          <p:cNvSpPr txBox="1"/>
          <p:nvPr/>
        </p:nvSpPr>
        <p:spPr>
          <a:xfrm>
            <a:off x="504783" y="5867400"/>
            <a:ext cx="8915400" cy="707886"/>
          </a:xfrm>
          <a:prstGeom prst="rect">
            <a:avLst/>
          </a:prstGeom>
          <a:noFill/>
        </p:spPr>
        <p:txBody>
          <a:bodyPr wrap="square">
            <a:spAutoFit/>
          </a:bodyPr>
          <a:lstStyle/>
          <a:p>
            <a:pPr marL="0" indent="0" algn="ctr">
              <a:buClr>
                <a:schemeClr val="bg1"/>
              </a:buClr>
              <a:buNone/>
            </a:pPr>
            <a:r>
              <a:rPr lang="en-US" sz="4000" b="1" dirty="0">
                <a:solidFill>
                  <a:srgbClr val="0000FF"/>
                </a:solidFill>
                <a:latin typeface="HelloAli" panose="02000603000000000000" pitchFamily="2" charset="0"/>
                <a:ea typeface="HelloAli" panose="02000603000000000000" pitchFamily="2" charset="0"/>
              </a:rPr>
              <a:t>Public School 121 Q (718) 558-1560</a:t>
            </a:r>
          </a:p>
        </p:txBody>
      </p:sp>
      <p:pic>
        <p:nvPicPr>
          <p:cNvPr id="12" name="Picture 11">
            <a:extLst>
              <a:ext uri="{FF2B5EF4-FFF2-40B4-BE49-F238E27FC236}">
                <a16:creationId xmlns:a16="http://schemas.microsoft.com/office/drawing/2014/main" id="{40CA9734-B44C-5972-8DE9-C2653A186DA2}"/>
              </a:ext>
            </a:extLst>
          </p:cNvPr>
          <p:cNvPicPr>
            <a:picLocks noChangeAspect="1"/>
          </p:cNvPicPr>
          <p:nvPr/>
        </p:nvPicPr>
        <p:blipFill>
          <a:blip r:embed="rId3"/>
          <a:stretch>
            <a:fillRect/>
          </a:stretch>
        </p:blipFill>
        <p:spPr>
          <a:xfrm>
            <a:off x="9606912" y="4486747"/>
            <a:ext cx="2581913" cy="1936435"/>
          </a:xfrm>
          <a:prstGeom prst="rect">
            <a:avLst/>
          </a:prstGeom>
        </p:spPr>
      </p:pic>
      <p:sp>
        <p:nvSpPr>
          <p:cNvPr id="2" name="TextBox 1">
            <a:extLst>
              <a:ext uri="{FF2B5EF4-FFF2-40B4-BE49-F238E27FC236}">
                <a16:creationId xmlns:a16="http://schemas.microsoft.com/office/drawing/2014/main" id="{4D5000A3-CF7E-F479-F4AD-33D0A46B2DB9}"/>
              </a:ext>
            </a:extLst>
          </p:cNvPr>
          <p:cNvSpPr txBox="1"/>
          <p:nvPr/>
        </p:nvSpPr>
        <p:spPr>
          <a:xfrm>
            <a:off x="10818812" y="609600"/>
            <a:ext cx="1713931" cy="443198"/>
          </a:xfrm>
          <a:prstGeom prst="rect">
            <a:avLst/>
          </a:prstGeom>
          <a:noFill/>
        </p:spPr>
        <p:txBody>
          <a:bodyPr wrap="none" rtlCol="0">
            <a:spAutoFit/>
          </a:bodyPr>
          <a:lstStyle/>
          <a:p>
            <a:pPr>
              <a:lnSpc>
                <a:spcPct val="95000"/>
              </a:lnSpc>
            </a:pPr>
            <a:r>
              <a:rPr lang="en-US" dirty="0" err="1"/>
              <a:t>Ms.Antoury</a:t>
            </a:r>
            <a:endParaRPr lang="en-US" dirty="0"/>
          </a:p>
        </p:txBody>
      </p:sp>
    </p:spTree>
    <p:extLst>
      <p:ext uri="{BB962C8B-B14F-4D97-AF65-F5344CB8AC3E}">
        <p14:creationId xmlns:p14="http://schemas.microsoft.com/office/powerpoint/2010/main" val="38777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rot="20593321">
            <a:off x="-17699" y="1154029"/>
            <a:ext cx="4799011" cy="1085852"/>
          </a:xfrm>
        </p:spPr>
        <p:txBody>
          <a:bodyPr>
            <a:normAutofit/>
          </a:bodyPr>
          <a:lstStyle/>
          <a:p>
            <a:r>
              <a:rPr lang="en-US" sz="6600" u="sng" dirty="0">
                <a:solidFill>
                  <a:schemeClr val="accent4"/>
                </a:solidFill>
                <a:latin typeface="HelloAli" panose="02000603000000000000" pitchFamily="2" charset="0"/>
                <a:ea typeface="HelloAli" panose="02000603000000000000" pitchFamily="2" charset="0"/>
              </a:rPr>
              <a:t>Attendance</a:t>
            </a:r>
          </a:p>
        </p:txBody>
      </p:sp>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2812" y="4048128"/>
            <a:ext cx="1905000" cy="2228850"/>
          </a:xfrm>
          <a:prstGeom prst="rect">
            <a:avLst/>
          </a:prstGeom>
        </p:spPr>
      </p:pic>
      <p:sp>
        <p:nvSpPr>
          <p:cNvPr id="4" name="Text Placeholder 3">
            <a:extLst>
              <a:ext uri="{FF2B5EF4-FFF2-40B4-BE49-F238E27FC236}">
                <a16:creationId xmlns:a16="http://schemas.microsoft.com/office/drawing/2014/main" id="{04003271-B7B6-40B9-B32A-F24DDAFF2AB5}"/>
              </a:ext>
            </a:extLst>
          </p:cNvPr>
          <p:cNvSpPr>
            <a:spLocks noGrp="1"/>
          </p:cNvSpPr>
          <p:nvPr>
            <p:ph type="body" sz="quarter" idx="11"/>
          </p:nvPr>
        </p:nvSpPr>
        <p:spPr>
          <a:xfrm>
            <a:off x="4951412" y="533400"/>
            <a:ext cx="7010400" cy="5638800"/>
          </a:xfrm>
        </p:spPr>
        <p:txBody>
          <a:bodyPr>
            <a:noAutofit/>
          </a:bodyPr>
          <a:lstStyle/>
          <a:p>
            <a:pPr marL="0" indent="0">
              <a:buNone/>
            </a:pPr>
            <a:r>
              <a:rPr lang="en-US" sz="2400" b="1" dirty="0">
                <a:effectLst/>
                <a:latin typeface="HelloAli" panose="02000603000000000000" pitchFamily="2" charset="0"/>
                <a:ea typeface="HelloAli" panose="02000603000000000000" pitchFamily="2" charset="0"/>
              </a:rPr>
              <a:t>It is important that your child is at school each day and arrives on time (8:00 a.m.). It is disruptive to your child's education when he/she arrives late.</a:t>
            </a:r>
            <a:br>
              <a:rPr lang="en-US" sz="2400" b="1" dirty="0">
                <a:effectLst/>
                <a:latin typeface="HelloAli" panose="02000603000000000000" pitchFamily="2" charset="0"/>
                <a:ea typeface="HelloAli" panose="02000603000000000000" pitchFamily="2" charset="0"/>
              </a:rPr>
            </a:br>
            <a:endParaRPr lang="en-US" sz="2400" b="1" dirty="0">
              <a:effectLst/>
              <a:latin typeface="HelloAli" panose="02000603000000000000" pitchFamily="2" charset="0"/>
              <a:ea typeface="HelloAli" panose="02000603000000000000" pitchFamily="2" charset="0"/>
            </a:endParaRPr>
          </a:p>
          <a:p>
            <a:pPr marL="0" indent="0">
              <a:buNone/>
            </a:pPr>
            <a:r>
              <a:rPr lang="en-US" sz="2400" b="1" dirty="0">
                <a:effectLst/>
                <a:latin typeface="HelloAli" panose="02000603000000000000" pitchFamily="2" charset="0"/>
                <a:ea typeface="HelloAli" panose="02000603000000000000" pitchFamily="2" charset="0"/>
              </a:rPr>
              <a:t>Please ensure your child enters through Exit 6 on 126th Street. They then proceed to the auditorium where we meet them each morning.</a:t>
            </a:r>
            <a:endParaRPr lang="en-US" sz="2400" dirty="0">
              <a:effectLst/>
              <a:latin typeface="HelloAli" panose="02000603000000000000" pitchFamily="2" charset="0"/>
              <a:ea typeface="HelloAli" panose="02000603000000000000" pitchFamily="2" charset="0"/>
            </a:endParaRPr>
          </a:p>
          <a:p>
            <a:pPr marL="0" indent="0">
              <a:buNone/>
            </a:pPr>
            <a:endParaRPr lang="en-US" sz="2400" b="1" dirty="0">
              <a:effectLst/>
              <a:latin typeface="HelloAli" panose="02000603000000000000" pitchFamily="2" charset="0"/>
              <a:ea typeface="HelloAli" panose="02000603000000000000" pitchFamily="2" charset="0"/>
            </a:endParaRPr>
          </a:p>
          <a:p>
            <a:pPr marL="0" indent="0">
              <a:buNone/>
            </a:pPr>
            <a:r>
              <a:rPr lang="en-US" sz="2400" b="1" dirty="0">
                <a:effectLst/>
                <a:latin typeface="HelloAli" panose="02000603000000000000" pitchFamily="2" charset="0"/>
                <a:ea typeface="HelloAli" panose="02000603000000000000" pitchFamily="2" charset="0"/>
              </a:rPr>
              <a:t>If your child will be absent, please let the teacher know in the morning via Class Dojo. If you know in advance that your child will not attend school, let the teacher know as soon as possible.</a:t>
            </a:r>
            <a:endParaRPr lang="en-US" sz="2400" dirty="0">
              <a:latin typeface="HelloAli" panose="02000603000000000000" pitchFamily="2" charset="0"/>
              <a:ea typeface="HelloAli" panose="02000603000000000000" pitchFamily="2" charset="0"/>
            </a:endParaRPr>
          </a:p>
        </p:txBody>
      </p:sp>
      <p:sp>
        <p:nvSpPr>
          <p:cNvPr id="5" name="TextBox 4">
            <a:extLst>
              <a:ext uri="{FF2B5EF4-FFF2-40B4-BE49-F238E27FC236}">
                <a16:creationId xmlns:a16="http://schemas.microsoft.com/office/drawing/2014/main" id="{BE1F2982-A712-1889-58CE-A29051AD8C6B}"/>
              </a:ext>
            </a:extLst>
          </p:cNvPr>
          <p:cNvSpPr txBox="1"/>
          <p:nvPr/>
        </p:nvSpPr>
        <p:spPr>
          <a:xfrm>
            <a:off x="9142412" y="6276978"/>
            <a:ext cx="1781257" cy="443198"/>
          </a:xfrm>
          <a:prstGeom prst="rect">
            <a:avLst/>
          </a:prstGeom>
          <a:noFill/>
        </p:spPr>
        <p:txBody>
          <a:bodyPr wrap="none" rtlCol="0">
            <a:spAutoFit/>
          </a:bodyPr>
          <a:lstStyle/>
          <a:p>
            <a:pPr>
              <a:lnSpc>
                <a:spcPct val="95000"/>
              </a:lnSpc>
            </a:pPr>
            <a:r>
              <a:rPr lang="en-US" dirty="0"/>
              <a:t>Ms. </a:t>
            </a:r>
            <a:r>
              <a:rPr lang="en-US" dirty="0" err="1"/>
              <a:t>Antoury</a:t>
            </a:r>
            <a:endParaRPr lang="en-US" dirty="0"/>
          </a:p>
        </p:txBody>
      </p:sp>
    </p:spTree>
    <p:extLst>
      <p:ext uri="{BB962C8B-B14F-4D97-AF65-F5344CB8AC3E}">
        <p14:creationId xmlns:p14="http://schemas.microsoft.com/office/powerpoint/2010/main" val="22991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67A1C-B231-4F44-9203-5F9CD9213FBE}"/>
              </a:ext>
            </a:extLst>
          </p:cNvPr>
          <p:cNvSpPr>
            <a:spLocks noGrp="1"/>
          </p:cNvSpPr>
          <p:nvPr>
            <p:ph type="title"/>
          </p:nvPr>
        </p:nvSpPr>
        <p:spPr>
          <a:xfrm>
            <a:off x="2132012" y="685800"/>
            <a:ext cx="9753600" cy="990600"/>
          </a:xfrm>
        </p:spPr>
        <p:txBody>
          <a:bodyPr>
            <a:normAutofit fontScale="90000"/>
          </a:bodyPr>
          <a:lstStyle/>
          <a:p>
            <a:r>
              <a:rPr lang="en-US" sz="4400" u="sng" dirty="0">
                <a:latin typeface="HelloAli" panose="02000603000000000000" pitchFamily="2" charset="0"/>
                <a:ea typeface="HelloAli" panose="02000603000000000000" pitchFamily="2" charset="0"/>
              </a:rPr>
              <a:t>Reading Program:</a:t>
            </a:r>
            <a:r>
              <a:rPr lang="en-US" sz="4400" dirty="0">
                <a:latin typeface="HelloAli" panose="02000603000000000000" pitchFamily="2" charset="0"/>
                <a:ea typeface="HelloAli" panose="02000603000000000000" pitchFamily="2" charset="0"/>
              </a:rPr>
              <a:t> Into Reading</a:t>
            </a:r>
            <a:br>
              <a:rPr lang="en-US" sz="4400" dirty="0">
                <a:latin typeface="HelloAli" panose="02000603000000000000" pitchFamily="2" charset="0"/>
                <a:ea typeface="HelloAli" panose="02000603000000000000" pitchFamily="2" charset="0"/>
              </a:rPr>
            </a:br>
            <a:r>
              <a:rPr lang="en-US" sz="3600" dirty="0">
                <a:latin typeface="HelloAli" panose="02000603000000000000" pitchFamily="2" charset="0"/>
                <a:ea typeface="HelloAli" panose="02000603000000000000" pitchFamily="2" charset="0"/>
              </a:rPr>
              <a:t>Into Reading’s Workshop Model utilizes a gradual release of responsibility that sets students on a path to mastery and success. </a:t>
            </a: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r>
              <a:rPr lang="en-US" sz="4400" dirty="0">
                <a:latin typeface="HelloAli" panose="02000603000000000000" pitchFamily="2" charset="0"/>
                <a:ea typeface="HelloAli" panose="02000603000000000000" pitchFamily="2" charset="0"/>
              </a:rPr>
              <a:t>There are 12 Modules of Study.</a:t>
            </a:r>
            <a:br>
              <a:rPr lang="en-US" sz="4400" dirty="0">
                <a:latin typeface="HelloAli" panose="02000603000000000000" pitchFamily="2" charset="0"/>
                <a:ea typeface="HelloAli" panose="02000603000000000000" pitchFamily="2" charset="0"/>
              </a:rPr>
            </a:br>
            <a:r>
              <a:rPr lang="en-US" sz="3100" dirty="0">
                <a:latin typeface="HelloAli" panose="02000603000000000000" pitchFamily="2" charset="0"/>
                <a:ea typeface="HelloAli" panose="02000603000000000000" pitchFamily="2" charset="0"/>
              </a:rPr>
              <a:t>The first five modules:</a:t>
            </a:r>
            <a:r>
              <a:rPr lang="en-US" sz="2700" dirty="0">
                <a:latin typeface="HelloAli" panose="02000603000000000000" pitchFamily="2" charset="0"/>
                <a:ea typeface="HelloAli" panose="02000603000000000000" pitchFamily="2" charset="0"/>
              </a:rPr>
              <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1. Be a Super Citizen (Citizenship)</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2. Look Around and Explore! (Discovering Our World)</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3. Meet in the Middle (Solving Problems)</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4. Once Upon a Time (Storytelling)</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5. Lead the Way (Leadership)</a:t>
            </a: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endParaRPr lang="en-US" sz="4400" dirty="0">
              <a:latin typeface="HelloAli" panose="02000603000000000000" pitchFamily="2" charset="0"/>
              <a:ea typeface="HelloAli" panose="02000603000000000000" pitchFamily="2" charset="0"/>
            </a:endParaRPr>
          </a:p>
        </p:txBody>
      </p:sp>
      <p:pic>
        <p:nvPicPr>
          <p:cNvPr id="10" name="Picture 9">
            <a:extLst>
              <a:ext uri="{FF2B5EF4-FFF2-40B4-BE49-F238E27FC236}">
                <a16:creationId xmlns:a16="http://schemas.microsoft.com/office/drawing/2014/main" id="{D6627B8B-A59D-723B-22FE-F16558F144A3}"/>
              </a:ext>
            </a:extLst>
          </p:cNvPr>
          <p:cNvPicPr>
            <a:picLocks noChangeAspect="1"/>
          </p:cNvPicPr>
          <p:nvPr/>
        </p:nvPicPr>
        <p:blipFill rotWithShape="1">
          <a:blip r:embed="rId3"/>
          <a:srcRect b="1340"/>
          <a:stretch/>
        </p:blipFill>
        <p:spPr>
          <a:xfrm>
            <a:off x="74612" y="685800"/>
            <a:ext cx="1905000" cy="2257425"/>
          </a:xfrm>
          <a:prstGeom prst="rect">
            <a:avLst/>
          </a:prstGeom>
        </p:spPr>
      </p:pic>
      <p:pic>
        <p:nvPicPr>
          <p:cNvPr id="12" name="Picture 11">
            <a:extLst>
              <a:ext uri="{FF2B5EF4-FFF2-40B4-BE49-F238E27FC236}">
                <a16:creationId xmlns:a16="http://schemas.microsoft.com/office/drawing/2014/main" id="{11280CD3-57D8-E77E-89CA-316A5D03348B}"/>
              </a:ext>
            </a:extLst>
          </p:cNvPr>
          <p:cNvPicPr>
            <a:picLocks noChangeAspect="1"/>
          </p:cNvPicPr>
          <p:nvPr/>
        </p:nvPicPr>
        <p:blipFill>
          <a:blip r:embed="rId4"/>
          <a:stretch>
            <a:fillRect/>
          </a:stretch>
        </p:blipFill>
        <p:spPr>
          <a:xfrm>
            <a:off x="1" y="2943225"/>
            <a:ext cx="2132012" cy="1566689"/>
          </a:xfrm>
          <a:prstGeom prst="rect">
            <a:avLst/>
          </a:prstGeom>
        </p:spPr>
      </p:pic>
      <p:pic>
        <p:nvPicPr>
          <p:cNvPr id="14" name="Picture 13">
            <a:extLst>
              <a:ext uri="{FF2B5EF4-FFF2-40B4-BE49-F238E27FC236}">
                <a16:creationId xmlns:a16="http://schemas.microsoft.com/office/drawing/2014/main" id="{BD065777-0A32-CD0A-082D-9806FBB16665}"/>
              </a:ext>
            </a:extLst>
          </p:cNvPr>
          <p:cNvPicPr>
            <a:picLocks noChangeAspect="1"/>
          </p:cNvPicPr>
          <p:nvPr/>
        </p:nvPicPr>
        <p:blipFill>
          <a:blip r:embed="rId5"/>
          <a:stretch>
            <a:fillRect/>
          </a:stretch>
        </p:blipFill>
        <p:spPr>
          <a:xfrm>
            <a:off x="9907693" y="2248786"/>
            <a:ext cx="2206520" cy="2895599"/>
          </a:xfrm>
          <a:prstGeom prst="rect">
            <a:avLst/>
          </a:prstGeom>
        </p:spPr>
      </p:pic>
      <p:sp>
        <p:nvSpPr>
          <p:cNvPr id="6" name="TextBox 5">
            <a:extLst>
              <a:ext uri="{FF2B5EF4-FFF2-40B4-BE49-F238E27FC236}">
                <a16:creationId xmlns:a16="http://schemas.microsoft.com/office/drawing/2014/main" id="{E03D8F54-F909-69BB-6F97-F09D35D0304F}"/>
              </a:ext>
            </a:extLst>
          </p:cNvPr>
          <p:cNvSpPr txBox="1"/>
          <p:nvPr/>
        </p:nvSpPr>
        <p:spPr>
          <a:xfrm>
            <a:off x="10133012" y="533400"/>
            <a:ext cx="1300356" cy="443198"/>
          </a:xfrm>
          <a:prstGeom prst="rect">
            <a:avLst/>
          </a:prstGeom>
          <a:noFill/>
        </p:spPr>
        <p:txBody>
          <a:bodyPr wrap="none" rtlCol="0">
            <a:spAutoFit/>
          </a:bodyPr>
          <a:lstStyle/>
          <a:p>
            <a:pPr>
              <a:lnSpc>
                <a:spcPct val="95000"/>
              </a:lnSpc>
            </a:pPr>
            <a:r>
              <a:rPr lang="en-US" dirty="0"/>
              <a:t>Ms. </a:t>
            </a:r>
            <a:r>
              <a:rPr lang="en-US" dirty="0" err="1"/>
              <a:t>Dyal</a:t>
            </a:r>
            <a:endParaRPr lang="en-US" dirty="0"/>
          </a:p>
        </p:txBody>
      </p:sp>
    </p:spTree>
    <p:extLst>
      <p:ext uri="{BB962C8B-B14F-4D97-AF65-F5344CB8AC3E}">
        <p14:creationId xmlns:p14="http://schemas.microsoft.com/office/powerpoint/2010/main" val="375933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67A1C-B231-4F44-9203-5F9CD9213FBE}"/>
              </a:ext>
            </a:extLst>
          </p:cNvPr>
          <p:cNvSpPr>
            <a:spLocks noGrp="1"/>
          </p:cNvSpPr>
          <p:nvPr>
            <p:ph type="title"/>
          </p:nvPr>
        </p:nvSpPr>
        <p:spPr>
          <a:xfrm>
            <a:off x="2208212" y="685800"/>
            <a:ext cx="9677400" cy="990600"/>
          </a:xfrm>
        </p:spPr>
        <p:txBody>
          <a:bodyPr>
            <a:normAutofit fontScale="90000"/>
          </a:bodyPr>
          <a:lstStyle/>
          <a:p>
            <a:r>
              <a:rPr lang="en-US" sz="4400" u="sng" dirty="0">
                <a:solidFill>
                  <a:schemeClr val="accent5"/>
                </a:solidFill>
                <a:latin typeface="HelloAli" panose="02000603000000000000" pitchFamily="2" charset="0"/>
                <a:ea typeface="HelloAli" panose="02000603000000000000" pitchFamily="2" charset="0"/>
              </a:rPr>
              <a:t>Reading Program: </a:t>
            </a:r>
            <a:r>
              <a:rPr lang="en-US" sz="4400" dirty="0">
                <a:solidFill>
                  <a:schemeClr val="accent5"/>
                </a:solidFill>
                <a:latin typeface="HelloAli" panose="02000603000000000000" pitchFamily="2" charset="0"/>
                <a:ea typeface="HelloAli" panose="02000603000000000000" pitchFamily="2" charset="0"/>
              </a:rPr>
              <a:t>Into Reading</a:t>
            </a:r>
            <a:br>
              <a:rPr lang="en-US" sz="4400" dirty="0">
                <a:solidFill>
                  <a:schemeClr val="accent5"/>
                </a:solidFill>
                <a:latin typeface="HelloAli" panose="02000603000000000000" pitchFamily="2" charset="0"/>
                <a:ea typeface="HelloAli" panose="02000603000000000000" pitchFamily="2" charset="0"/>
              </a:rPr>
            </a:br>
            <a:r>
              <a:rPr lang="en-US" sz="3100" b="0" dirty="0">
                <a:solidFill>
                  <a:schemeClr val="accent5"/>
                </a:solidFill>
                <a:latin typeface="HelloAli" panose="02000603000000000000" pitchFamily="2" charset="0"/>
                <a:ea typeface="HelloAli" panose="02000603000000000000" pitchFamily="2" charset="0"/>
              </a:rPr>
              <a:t>During close reading, students identify and annotate literary elements, genre characteristics, and evidence of author’s purpose and craft. This analysis supports their own development as writers across multiple forms and genres. </a:t>
            </a: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r>
              <a:rPr lang="en-US" sz="5300" b="1" u="sng" dirty="0">
                <a:solidFill>
                  <a:srgbClr val="0000FF"/>
                </a:solidFill>
                <a:effectLst/>
                <a:latin typeface="HelloAli" panose="02000603000000000000" pitchFamily="2" charset="0"/>
                <a:ea typeface="HelloAli" panose="02000603000000000000" pitchFamily="2" charset="0"/>
              </a:rPr>
              <a:t>Key Skills:</a:t>
            </a:r>
            <a:r>
              <a:rPr lang="en-US" sz="3100" dirty="0">
                <a:solidFill>
                  <a:srgbClr val="0000FF"/>
                </a:solidFill>
                <a:effectLst/>
                <a:latin typeface="HelloAli" panose="02000603000000000000" pitchFamily="2" charset="0"/>
                <a:ea typeface="HelloAli" panose="02000603000000000000" pitchFamily="2" charset="0"/>
              </a:rPr>
              <a:t/>
            </a:r>
            <a:br>
              <a:rPr lang="en-US" sz="31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Visualizing                       </a:t>
            </a: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Citing text evidence</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Retelling                          </a:t>
            </a: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a:t>
            </a:r>
            <a:r>
              <a:rPr lang="en-US" sz="3600" dirty="0">
                <a:solidFill>
                  <a:srgbClr val="0000FF"/>
                </a:solidFill>
                <a:effectLst/>
                <a:latin typeface="HelloAli" panose="02000603000000000000" pitchFamily="2" charset="0"/>
                <a:ea typeface="HelloAli" panose="02000603000000000000" pitchFamily="2" charset="0"/>
              </a:rPr>
              <a:t> Summarizing</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a:t>
            </a:r>
            <a:r>
              <a:rPr lang="en-US" sz="3600" dirty="0">
                <a:solidFill>
                  <a:srgbClr val="0000FF"/>
                </a:solidFill>
                <a:effectLst/>
                <a:latin typeface="HelloAli" panose="02000603000000000000" pitchFamily="2" charset="0"/>
                <a:ea typeface="HelloAli" panose="02000603000000000000" pitchFamily="2" charset="0"/>
              </a:rPr>
              <a:t>Main Ideas/Key Details    </a:t>
            </a: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a:t>
            </a:r>
            <a:r>
              <a:rPr lang="en-US" sz="3600" dirty="0">
                <a:solidFill>
                  <a:srgbClr val="0000FF"/>
                </a:solidFill>
                <a:effectLst/>
                <a:latin typeface="HelloAli" panose="02000603000000000000" pitchFamily="2" charset="0"/>
                <a:ea typeface="HelloAli" panose="02000603000000000000" pitchFamily="2" charset="0"/>
              </a:rPr>
              <a:t> Sequencing</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Compare and Contrast</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Ask and Answer Questions</a:t>
            </a:r>
            <a:br>
              <a:rPr lang="en-US" sz="3600" dirty="0">
                <a:solidFill>
                  <a:srgbClr val="0000FF"/>
                </a:solidFill>
                <a:effectLst/>
                <a:latin typeface="HelloAli" panose="02000603000000000000" pitchFamily="2" charset="0"/>
                <a:ea typeface="HelloAli" panose="02000603000000000000" pitchFamily="2" charset="0"/>
              </a:rPr>
            </a:br>
            <a:endParaRPr lang="en-US" sz="4400" dirty="0">
              <a:solidFill>
                <a:srgbClr val="0000FF"/>
              </a:solidFill>
              <a:latin typeface="HelloAli" panose="02000603000000000000" pitchFamily="2" charset="0"/>
              <a:ea typeface="HelloAli" panose="02000603000000000000" pitchFamily="2" charset="0"/>
            </a:endParaRPr>
          </a:p>
        </p:txBody>
      </p:sp>
      <p:sp>
        <p:nvSpPr>
          <p:cNvPr id="3" name="Content Placeholder 2"/>
          <p:cNvSpPr>
            <a:spLocks noGrp="1"/>
          </p:cNvSpPr>
          <p:nvPr>
            <p:ph idx="10"/>
          </p:nvPr>
        </p:nvSpPr>
        <p:spPr>
          <a:xfrm>
            <a:off x="2741611" y="5486400"/>
            <a:ext cx="8763002" cy="812800"/>
          </a:xfrm>
        </p:spPr>
        <p:txBody>
          <a:bodyPr vert="horz" lIns="121899" tIns="60949" rIns="121899" bIns="60949" rtlCol="0" anchor="t">
            <a:normAutofit/>
          </a:bodyPr>
          <a:lstStyle/>
          <a:p>
            <a:pPr marL="730885" lvl="1" indent="-304165">
              <a:buFont typeface="Courier New" panose="02070309020205020404" pitchFamily="49" charset="0"/>
              <a:buChar char="o"/>
            </a:pPr>
            <a:endParaRPr lang="en-US" dirty="0"/>
          </a:p>
          <a:p>
            <a:pPr>
              <a:buClr>
                <a:schemeClr val="tx1"/>
              </a:buClr>
            </a:pPr>
            <a:endParaRPr lang="en-US" sz="2000" dirty="0"/>
          </a:p>
        </p:txBody>
      </p:sp>
      <p:pic>
        <p:nvPicPr>
          <p:cNvPr id="5" name="Picture 4">
            <a:extLst>
              <a:ext uri="{FF2B5EF4-FFF2-40B4-BE49-F238E27FC236}">
                <a16:creationId xmlns:a16="http://schemas.microsoft.com/office/drawing/2014/main" id="{770CEACC-E36C-E068-C9B8-A02B0009CF96}"/>
              </a:ext>
            </a:extLst>
          </p:cNvPr>
          <p:cNvPicPr>
            <a:picLocks noChangeAspect="1"/>
          </p:cNvPicPr>
          <p:nvPr/>
        </p:nvPicPr>
        <p:blipFill>
          <a:blip r:embed="rId3"/>
          <a:stretch>
            <a:fillRect/>
          </a:stretch>
        </p:blipFill>
        <p:spPr>
          <a:xfrm>
            <a:off x="10437812" y="3058644"/>
            <a:ext cx="1568450" cy="1132356"/>
          </a:xfrm>
          <a:prstGeom prst="rect">
            <a:avLst/>
          </a:prstGeom>
        </p:spPr>
      </p:pic>
      <p:sp>
        <p:nvSpPr>
          <p:cNvPr id="2" name="TextBox 1">
            <a:extLst>
              <a:ext uri="{FF2B5EF4-FFF2-40B4-BE49-F238E27FC236}">
                <a16:creationId xmlns:a16="http://schemas.microsoft.com/office/drawing/2014/main" id="{AD5DC5F3-48EB-894A-7F62-E3C60CE62AD3}"/>
              </a:ext>
            </a:extLst>
          </p:cNvPr>
          <p:cNvSpPr txBox="1"/>
          <p:nvPr/>
        </p:nvSpPr>
        <p:spPr>
          <a:xfrm>
            <a:off x="10209212" y="381000"/>
            <a:ext cx="1979613" cy="443198"/>
          </a:xfrm>
          <a:prstGeom prst="rect">
            <a:avLst/>
          </a:prstGeom>
          <a:noFill/>
        </p:spPr>
        <p:txBody>
          <a:bodyPr wrap="square" rtlCol="0">
            <a:spAutoFit/>
          </a:bodyPr>
          <a:lstStyle/>
          <a:p>
            <a:pPr>
              <a:lnSpc>
                <a:spcPct val="95000"/>
              </a:lnSpc>
            </a:pPr>
            <a:r>
              <a:rPr lang="en-US" dirty="0"/>
              <a:t>Ms. </a:t>
            </a:r>
            <a:r>
              <a:rPr lang="en-US" dirty="0" err="1"/>
              <a:t>Dyal</a:t>
            </a:r>
            <a:endParaRPr lang="en-US" dirty="0"/>
          </a:p>
        </p:txBody>
      </p:sp>
    </p:spTree>
    <p:extLst>
      <p:ext uri="{BB962C8B-B14F-4D97-AF65-F5344CB8AC3E}">
        <p14:creationId xmlns:p14="http://schemas.microsoft.com/office/powerpoint/2010/main" val="20891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ass open house presentation">
  <a:themeElements>
    <a:clrScheme name="Custom 14">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OpenHousePresentation_Secondary_LH_v3" id="{A38E0FFE-ECDB-44BE-8577-D6512191ACD4}" vid="{4FA1BF9C-2DCC-46C6-8391-41CEACF18D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AD028AE-289C-417E-80B6-3EEF5A68A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21F24C-180F-49A0-B2F6-EF47009CB8A4}">
  <ds:schemaRefs>
    <ds:schemaRef ds:uri="http://schemas.microsoft.com/sharepoint/v3/contenttype/forms"/>
  </ds:schemaRefs>
</ds:datastoreItem>
</file>

<file path=customXml/itemProps3.xml><?xml version="1.0" encoding="utf-8"?>
<ds:datastoreItem xmlns:ds="http://schemas.openxmlformats.org/officeDocument/2006/customXml" ds:itemID="{7589DED2-7065-407C-BB58-BE430B9CE579}">
  <ds:schemaRef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Back to school night presentation</Template>
  <TotalTime>567</TotalTime>
  <Words>875</Words>
  <Application>Microsoft Office PowerPoint</Application>
  <PresentationFormat>Custom</PresentationFormat>
  <Paragraphs>99</Paragraphs>
  <Slides>20</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Century Gothic</vt:lpstr>
      <vt:lpstr>Courier New</vt:lpstr>
      <vt:lpstr>HelloAli</vt:lpstr>
      <vt:lpstr>KG Miss Kindergarten</vt:lpstr>
      <vt:lpstr>Quire Sans</vt:lpstr>
      <vt:lpstr>Sagona Book</vt:lpstr>
      <vt:lpstr>Wingdings</vt:lpstr>
      <vt:lpstr>Class open house presentation</vt:lpstr>
      <vt:lpstr>PowerPoint Presentation</vt:lpstr>
      <vt:lpstr>Welcome to our virtual classroom!</vt:lpstr>
      <vt:lpstr>Welcome parents!</vt:lpstr>
      <vt:lpstr>QUESTIONS   Please save all questions until the end. Refrain from unmuting during the presentation.</vt:lpstr>
      <vt:lpstr>Digital Classrooms</vt:lpstr>
      <vt:lpstr>PowerPoint Presentation</vt:lpstr>
      <vt:lpstr>Attendance</vt:lpstr>
      <vt:lpstr>Reading Program: Into Reading Into Reading’s Workshop Model utilizes a gradual release of responsibility that sets students on a path to mastery and success.   There are 12 Modules of Study. The first five modules: 1. Be a Super Citizen (Citizenship) 2. Look Around and Explore! (Discovering Our World) 3. Meet in the Middle (Solving Problems) 4. Once Upon a Time (Storytelling) 5. Lead the Way (Leadership) </vt:lpstr>
      <vt:lpstr>Reading Program: Into Reading During close reading, students identify and annotate literary elements, genre characteristics, and evidence of author’s purpose and craft. This analysis supports their own development as writers across multiple forms and genres.  Key Skills:  Visualizing                        Citing text evidence  Retelling                           Summarizing Main Ideas/Key Details     Sequencing  Compare and Contrast  Ask and Answer Questions </vt:lpstr>
      <vt:lpstr>Reading</vt:lpstr>
      <vt:lpstr>Writing</vt:lpstr>
      <vt:lpstr>Mathematic Concepts</vt:lpstr>
      <vt:lpstr>Amplify Science Units</vt:lpstr>
      <vt:lpstr>Passport to Social Studies</vt:lpstr>
      <vt:lpstr>Homework</vt:lpstr>
      <vt:lpstr>Social Emotional Learning</vt:lpstr>
      <vt:lpstr>School Uniform</vt:lpstr>
      <vt:lpstr>PowerPoint Presentation</vt:lpstr>
      <vt:lpstr>QUESTIONS   Do you have any questions? Click the raise hand button and wait to unmute!</vt:lpstr>
      <vt:lpstr>PowerPoint Presentation</vt:lpstr>
    </vt:vector>
  </TitlesOfParts>
  <Company>New York City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Gopaul Amanda</dc:creator>
  <cp:lastModifiedBy>nycdoe</cp:lastModifiedBy>
  <cp:revision>44</cp:revision>
  <dcterms:created xsi:type="dcterms:W3CDTF">2023-09-10T21:38:54Z</dcterms:created>
  <dcterms:modified xsi:type="dcterms:W3CDTF">2023-09-14T00:40:17Z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