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9/8/2023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9600" dirty="0" smtClean="0"/>
              <a:t>PS 121’s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800" dirty="0" smtClean="0"/>
              <a:t>Academic Support Staff</a:t>
            </a:r>
          </a:p>
          <a:p>
            <a:r>
              <a:rPr lang="en-US" sz="3600" dirty="0" err="1" smtClean="0"/>
              <a:t>september</a:t>
            </a:r>
            <a:r>
              <a:rPr lang="en-US" sz="3600" dirty="0" smtClean="0"/>
              <a:t> </a:t>
            </a:r>
            <a:r>
              <a:rPr lang="en-US" sz="3600" dirty="0" smtClean="0"/>
              <a:t>2023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94467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Mrs. </a:t>
            </a:r>
            <a:r>
              <a:rPr lang="en-US" dirty="0" smtClean="0">
                <a:solidFill>
                  <a:srgbClr val="00B050"/>
                </a:solidFill>
              </a:rPr>
              <a:t>Green &amp; Mrs. Prieto- </a:t>
            </a:r>
            <a:r>
              <a:rPr lang="en-US" dirty="0" smtClean="0">
                <a:solidFill>
                  <a:srgbClr val="00B050"/>
                </a:solidFill>
              </a:rPr>
              <a:t>ENL </a:t>
            </a:r>
            <a:r>
              <a:rPr lang="en-US" dirty="0" smtClean="0">
                <a:solidFill>
                  <a:srgbClr val="00B050"/>
                </a:solidFill>
              </a:rPr>
              <a:t>Teachers</a:t>
            </a:r>
            <a:r>
              <a:rPr lang="en-US" dirty="0" smtClean="0">
                <a:solidFill>
                  <a:srgbClr val="00B050"/>
                </a:solidFill>
              </a:rPr>
              <a:t/>
            </a:r>
            <a:br>
              <a:rPr lang="en-US" dirty="0" smtClean="0">
                <a:solidFill>
                  <a:srgbClr val="00B050"/>
                </a:solidFill>
              </a:rPr>
            </a:br>
            <a:r>
              <a:rPr lang="en-US" dirty="0">
                <a:solidFill>
                  <a:srgbClr val="00B050"/>
                </a:solidFill>
              </a:rPr>
              <a:t>(</a:t>
            </a:r>
            <a:r>
              <a:rPr lang="en-US" dirty="0" smtClean="0">
                <a:solidFill>
                  <a:srgbClr val="00B050"/>
                </a:solidFill>
              </a:rPr>
              <a:t>English as a New Language)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8241768" cy="576262"/>
          </a:xfrm>
        </p:spPr>
        <p:txBody>
          <a:bodyPr/>
          <a:lstStyle/>
          <a:p>
            <a:r>
              <a:rPr lang="en-US" sz="3600" dirty="0" smtClean="0"/>
              <a:t>      Inside and Outside of the Classroom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Support ENL students during content instruction in collaboration with regular classroom teachers.</a:t>
            </a:r>
          </a:p>
          <a:p>
            <a:r>
              <a:rPr lang="en-US" dirty="0" smtClean="0"/>
              <a:t>Provides language acquisition support</a:t>
            </a:r>
          </a:p>
          <a:p>
            <a:r>
              <a:rPr lang="en-US" dirty="0" smtClean="0"/>
              <a:t>Gives vocabulary support while retaining content instruction time.</a:t>
            </a:r>
          </a:p>
          <a:p>
            <a:r>
              <a:rPr lang="en-US" dirty="0" smtClean="0"/>
              <a:t>Helps English Language Learners become proficient in skills such as speaking, listening, writing and reading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Provide ENL services in a smaller group in a different setting.</a:t>
            </a:r>
          </a:p>
          <a:p>
            <a:r>
              <a:rPr lang="en-US" dirty="0" smtClean="0"/>
              <a:t>Provide academic language instruction that gives students access to grade level content.</a:t>
            </a:r>
          </a:p>
          <a:p>
            <a:r>
              <a:rPr lang="en-US" dirty="0" smtClean="0"/>
              <a:t>Frontload vocabulary using pictures</a:t>
            </a:r>
          </a:p>
          <a:p>
            <a:r>
              <a:rPr lang="en-US" dirty="0" smtClean="0"/>
              <a:t>Support classroom teachers</a:t>
            </a:r>
          </a:p>
        </p:txBody>
      </p:sp>
      <p:pic>
        <p:nvPicPr>
          <p:cNvPr id="7" name="Picture 6" descr="Globe Geography Model · Free vector graphic on Pixaba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1138" y="3969033"/>
            <a:ext cx="2210862" cy="2888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74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Mrs. Paradiso- reading specialist</a:t>
            </a:r>
            <a:endParaRPr lang="en-US" sz="4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Provide small group instruction to children that are in RTI Tier 2.  (RTI= Response to Intervention)</a:t>
            </a:r>
          </a:p>
          <a:p>
            <a:r>
              <a:rPr lang="en-US" sz="3600" dirty="0" smtClean="0"/>
              <a:t>Focus on phonemic awareness, phonics, vocabulary, fluency, and comprehension</a:t>
            </a:r>
          </a:p>
          <a:p>
            <a:r>
              <a:rPr lang="en-US" sz="3600" dirty="0" smtClean="0"/>
              <a:t>Use LLI (Leveled Literacy Intervention) which is a guided reading program.  It allows children an opportunity to get their hands on books that they feel successful with.  </a:t>
            </a:r>
          </a:p>
          <a:p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</p:txBody>
      </p:sp>
      <p:pic>
        <p:nvPicPr>
          <p:cNvPr id="4" name="Picture 3" descr="Reading Easel Free Stock Photo - Public Domain Picture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5112" y="5314951"/>
            <a:ext cx="1995487" cy="1330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06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>
                <a:solidFill>
                  <a:schemeClr val="accent5">
                    <a:lumMod val="75000"/>
                  </a:schemeClr>
                </a:solidFill>
              </a:rPr>
              <a:t>Mrs. </a:t>
            </a:r>
            <a:r>
              <a:rPr lang="en-US" sz="6000" dirty="0" err="1" smtClean="0">
                <a:solidFill>
                  <a:schemeClr val="accent5">
                    <a:lumMod val="75000"/>
                  </a:schemeClr>
                </a:solidFill>
              </a:rPr>
              <a:t>Crisafi</a:t>
            </a:r>
            <a:r>
              <a:rPr lang="en-US" sz="6000" dirty="0" smtClean="0">
                <a:solidFill>
                  <a:schemeClr val="accent5">
                    <a:lumMod val="75000"/>
                  </a:schemeClr>
                </a:solidFill>
              </a:rPr>
              <a:t>- SETSS/IEP Teacher</a:t>
            </a:r>
            <a:endParaRPr lang="en-US" sz="6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Provide small group reading instruction to Tier 3 students who struggle with decoding and fluency.</a:t>
            </a:r>
          </a:p>
          <a:p>
            <a:r>
              <a:rPr lang="en-US" sz="3600" dirty="0" smtClean="0"/>
              <a:t>Provide small group math and reading support to students with IEPs.  </a:t>
            </a:r>
          </a:p>
          <a:p>
            <a:r>
              <a:rPr lang="en-US" sz="3600" dirty="0" smtClean="0"/>
              <a:t>Provide support for special education teachers in the building.</a:t>
            </a:r>
            <a:endParaRPr lang="en-US" sz="3600" dirty="0"/>
          </a:p>
        </p:txBody>
      </p:sp>
      <p:pic>
        <p:nvPicPr>
          <p:cNvPr id="4" name="Picture 3" descr="Teacher Boys Images | Free Photos, PNG Stickers, Wallpapers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1224" y="5188087"/>
            <a:ext cx="2215927" cy="156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22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3F296A"/>
      </a:dk2>
      <a:lt2>
        <a:srgbClr val="EBEBEB"/>
      </a:lt2>
      <a:accent1>
        <a:srgbClr val="E84574"/>
      </a:accent1>
      <a:accent2>
        <a:srgbClr val="798FF2"/>
      </a:accent2>
      <a:accent3>
        <a:srgbClr val="95C369"/>
      </a:accent3>
      <a:accent4>
        <a:srgbClr val="EE875A"/>
      </a:accent4>
      <a:accent5>
        <a:srgbClr val="C363E8"/>
      </a:accent5>
      <a:accent6>
        <a:srgbClr val="6AADC8"/>
      </a:accent6>
      <a:hlink>
        <a:srgbClr val="FE80C7"/>
      </a:hlink>
      <a:folHlink>
        <a:srgbClr val="FBA3EC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61DDDE80-2DFA-4F2A-B66F-72059846BD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45</TotalTime>
  <Words>218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Celestial</vt:lpstr>
      <vt:lpstr>PS 121’s</vt:lpstr>
      <vt:lpstr>Mrs. Green &amp; Mrs. Prieto- ENL Teachers (English as a New Language)</vt:lpstr>
      <vt:lpstr>Mrs. Paradiso- reading specialist</vt:lpstr>
      <vt:lpstr>Mrs. Crisafi- SETSS/IEP Teacher</vt:lpstr>
    </vt:vector>
  </TitlesOfParts>
  <Company>NYCDoE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 121’s</dc:title>
  <dc:creator>nycdoe</dc:creator>
  <cp:lastModifiedBy>nycdoe</cp:lastModifiedBy>
  <cp:revision>6</cp:revision>
  <dcterms:created xsi:type="dcterms:W3CDTF">2023-04-24T18:43:48Z</dcterms:created>
  <dcterms:modified xsi:type="dcterms:W3CDTF">2023-09-08T12:39:22Z</dcterms:modified>
</cp:coreProperties>
</file>